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326" r:id="rId3"/>
    <p:sldId id="332" r:id="rId4"/>
    <p:sldId id="328" r:id="rId5"/>
    <p:sldId id="329" r:id="rId6"/>
    <p:sldId id="331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0C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8" autoAdjust="0"/>
    <p:restoredTop sz="94660"/>
  </p:normalViewPr>
  <p:slideViewPr>
    <p:cSldViewPr snapToGrid="0">
      <p:cViewPr>
        <p:scale>
          <a:sx n="66" d="100"/>
          <a:sy n="66" d="100"/>
        </p:scale>
        <p:origin x="171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BE8D-E860-4C14-80CB-C4EEE5E88244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5823-6683-4450-82B4-5B66E42E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21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BE8D-E860-4C14-80CB-C4EEE5E88244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5823-6683-4450-82B4-5B66E42E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27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BE8D-E860-4C14-80CB-C4EEE5E88244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5823-6683-4450-82B4-5B66E42E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03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4278BE8D-E860-4C14-80CB-C4EEE5E88244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/>
          <a:lstStyle/>
          <a:p>
            <a:fld id="{B9705823-6683-4450-82B4-5B66E42E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48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876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BE8D-E860-4C14-80CB-C4EEE5E88244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5823-6683-4450-82B4-5B66E42E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21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BE8D-E860-4C14-80CB-C4EEE5E88244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5823-6683-4450-82B4-5B66E42E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BE8D-E860-4C14-80CB-C4EEE5E88244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5823-6683-4450-82B4-5B66E42E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2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BE8D-E860-4C14-80CB-C4EEE5E88244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5823-6683-4450-82B4-5B66E42E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85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BE8D-E860-4C14-80CB-C4EEE5E88244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5823-6683-4450-82B4-5B66E42E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05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BE8D-E860-4C14-80CB-C4EEE5E88244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5823-6683-4450-82B4-5B66E42E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39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8BE8D-E860-4C14-80CB-C4EEE5E88244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05823-6683-4450-82B4-5B66E42EB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1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46304" y="207267"/>
            <a:ext cx="8860536" cy="651421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 userDrawn="1"/>
        </p:nvSpPr>
        <p:spPr>
          <a:xfrm>
            <a:off x="140486" y="6024067"/>
            <a:ext cx="2923977" cy="6969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 userDrawn="1"/>
        </p:nvSpPr>
        <p:spPr>
          <a:xfrm>
            <a:off x="3064463" y="6024067"/>
            <a:ext cx="3018401" cy="6969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 userDrawn="1"/>
        </p:nvSpPr>
        <p:spPr>
          <a:xfrm>
            <a:off x="6084086" y="6024067"/>
            <a:ext cx="2923977" cy="6969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54275" y="6141692"/>
            <a:ext cx="26963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Client:</a:t>
            </a:r>
            <a:r>
              <a:rPr lang="en-US" sz="900" baseline="0" dirty="0"/>
              <a:t> Brother Industries (Philippines), Inc.</a:t>
            </a:r>
          </a:p>
          <a:p>
            <a:r>
              <a:rPr lang="en-US" sz="900" b="1" baseline="0" dirty="0"/>
              <a:t>Project: </a:t>
            </a:r>
            <a:r>
              <a:rPr lang="en-US" sz="900" baseline="0" dirty="0"/>
              <a:t>Attendance Management System</a:t>
            </a:r>
          </a:p>
          <a:p>
            <a:r>
              <a:rPr lang="en-US" sz="900" b="1" baseline="0" dirty="0"/>
              <a:t>Revision:</a:t>
            </a:r>
            <a:r>
              <a:rPr lang="en-US" sz="900" baseline="0" dirty="0"/>
              <a:t> 1.0 </a:t>
            </a:r>
            <a:endParaRPr lang="en-US" sz="9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236386" y="6141690"/>
            <a:ext cx="280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Approved</a:t>
            </a:r>
            <a:r>
              <a:rPr lang="en-US" sz="900" b="1" baseline="0" dirty="0"/>
              <a:t> by: </a:t>
            </a:r>
            <a:r>
              <a:rPr lang="en-US" sz="900" b="0" baseline="0" dirty="0"/>
              <a:t>_______________________________</a:t>
            </a:r>
          </a:p>
          <a:p>
            <a:r>
              <a:rPr lang="en-US" sz="900" b="1" baseline="0" dirty="0"/>
              <a:t>Signature: </a:t>
            </a:r>
            <a:r>
              <a:rPr lang="en-US" sz="900" b="0" baseline="0" dirty="0"/>
              <a:t>__________________</a:t>
            </a:r>
            <a:r>
              <a:rPr lang="en-US" sz="900" b="1" baseline="0" dirty="0"/>
              <a:t> Date: </a:t>
            </a:r>
            <a:r>
              <a:rPr lang="en-US" sz="900" b="0" baseline="0" dirty="0"/>
              <a:t>___/___/___</a:t>
            </a:r>
            <a:endParaRPr lang="en-US" sz="900" b="0" dirty="0"/>
          </a:p>
        </p:txBody>
      </p:sp>
      <p:pic>
        <p:nvPicPr>
          <p:cNvPr id="13" name="Picture 12" descr="cid:image002.png@01D39065.16DE4B40">
            <a:extLst>
              <a:ext uri="{FF2B5EF4-FFF2-40B4-BE49-F238E27FC236}">
                <a16:creationId xmlns:a16="http://schemas.microsoft.com/office/drawing/2014/main" id="{644815E6-A517-450B-AEF6-FD2C890F9874}"/>
              </a:ext>
            </a:extLst>
          </p:cNvPr>
          <p:cNvPicPr/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74" y="5682957"/>
            <a:ext cx="1067176" cy="2793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430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microsoft.com/office/2007/relationships/hdphoto" Target="../media/hdphoto14.wdp"/><Relationship Id="rId4" Type="http://schemas.openxmlformats.org/officeDocument/2006/relationships/image" Target="../media/image33.png"/><Relationship Id="rId9" Type="http://schemas.microsoft.com/office/2007/relationships/hdphoto" Target="../media/hdphoto16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9.wdp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21.wdp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24.wdp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jpe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6.wdp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microsoft.com/office/2007/relationships/hdphoto" Target="../media/hdphoto7.wdp"/><Relationship Id="rId4" Type="http://schemas.openxmlformats.org/officeDocument/2006/relationships/image" Target="../media/image24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0.wdp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AB1519E-281E-4877-BF73-1ACFA6DF4522}"/>
              </a:ext>
            </a:extLst>
          </p:cNvPr>
          <p:cNvSpPr/>
          <p:nvPr/>
        </p:nvSpPr>
        <p:spPr>
          <a:xfrm>
            <a:off x="569786" y="1834223"/>
            <a:ext cx="6104467" cy="347556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</a:pPr>
            <a:endParaRPr kumimoji="1" lang="en-PH" sz="1350" dirty="0">
              <a:solidFill>
                <a:schemeClr val="tx2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2FE580C2-3591-4EA3-84D5-9C77FCFC845D}"/>
              </a:ext>
            </a:extLst>
          </p:cNvPr>
          <p:cNvSpPr txBox="1">
            <a:spLocks/>
          </p:cNvSpPr>
          <p:nvPr/>
        </p:nvSpPr>
        <p:spPr>
          <a:xfrm>
            <a:off x="747586" y="4139962"/>
            <a:ext cx="5075301" cy="40684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PH" sz="3300" dirty="0">
                <a:latin typeface="Meiryo UI" panose="020B0604030504040204" pitchFamily="34" charset="-128"/>
                <a:ea typeface="Meiryo UI" panose="020B0604030504040204" pitchFamily="34" charset="-128"/>
              </a:rPr>
              <a:t>Attendance Management System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47585" y="4542275"/>
            <a:ext cx="22612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050" dirty="0">
                <a:solidFill>
                  <a:schemeClr val="accent1">
                    <a:lumMod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メイリオ" panose="020B0604030504040204" pitchFamily="50" charset="-128"/>
              </a:rPr>
              <a:t>System Design Sheet Approval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3E66866-7144-402C-A21D-2049072B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86" y="1834220"/>
            <a:ext cx="2055093" cy="2087640"/>
          </a:xfrm>
          <a:prstGeom prst="rect">
            <a:avLst/>
          </a:prstGeom>
        </p:spPr>
      </p:pic>
      <p:sp>
        <p:nvSpPr>
          <p:cNvPr id="53" name="Oval 52"/>
          <p:cNvSpPr/>
          <p:nvPr/>
        </p:nvSpPr>
        <p:spPr>
          <a:xfrm>
            <a:off x="1264052" y="2328394"/>
            <a:ext cx="1019123" cy="1109133"/>
          </a:xfrm>
          <a:prstGeom prst="ellipse">
            <a:avLst/>
          </a:prstGeom>
          <a:solidFill>
            <a:srgbClr val="00529C"/>
          </a:solidFill>
          <a:ln>
            <a:solidFill>
              <a:srgbClr val="0052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03" y="2482376"/>
            <a:ext cx="749474" cy="68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3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374274" y="3972623"/>
            <a:ext cx="8539641" cy="16979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3195789" y="6236984"/>
            <a:ext cx="289844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135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Line/Proces</a:t>
            </a:r>
            <a:r>
              <a:rPr lang="en-PH" sz="135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s/Team</a:t>
            </a:r>
            <a:r>
              <a:rPr lang="en-PH" sz="135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 </a:t>
            </a:r>
            <a:r>
              <a:rPr lang="en-PH" sz="1350" dirty="0">
                <a:latin typeface="Meiryo UI" panose="020B0604030504040204" pitchFamily="34" charset="-128"/>
                <a:ea typeface="Meiryo UI" panose="020B0604030504040204" pitchFamily="34" charset="-128"/>
              </a:rPr>
              <a:t>Master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016096" y="290584"/>
            <a:ext cx="1897819" cy="3507061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675" b="1" dirty="0">
                <a:solidFill>
                  <a:schemeClr val="tx1"/>
                </a:solidFill>
              </a:rPr>
              <a:t>Details:</a:t>
            </a:r>
          </a:p>
          <a:p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r>
              <a:rPr lang="en-US" sz="675" dirty="0" smtClean="0">
                <a:solidFill>
                  <a:schemeClr val="tx1"/>
                </a:solidFill>
              </a:rPr>
              <a:t>Line/Process/Team </a:t>
            </a:r>
            <a:r>
              <a:rPr lang="en-US" sz="675" dirty="0" smtClean="0">
                <a:solidFill>
                  <a:schemeClr val="tx1"/>
                </a:solidFill>
              </a:rPr>
              <a:t>Master will include the following details: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675" dirty="0" smtClean="0">
                <a:solidFill>
                  <a:schemeClr val="tx1"/>
                </a:solidFill>
              </a:rPr>
              <a:t>Section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675" dirty="0" smtClean="0">
                <a:solidFill>
                  <a:schemeClr val="tx1"/>
                </a:solidFill>
              </a:rPr>
              <a:t>Process</a:t>
            </a:r>
            <a:endParaRPr lang="en-US" sz="675" dirty="0">
              <a:solidFill>
                <a:schemeClr val="tx1"/>
              </a:solidFill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endParaRPr lang="en-US" sz="675" b="1" dirty="0">
              <a:solidFill>
                <a:schemeClr val="tx1"/>
              </a:solidFill>
            </a:endParaRPr>
          </a:p>
          <a:p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endParaRPr lang="en-US" sz="675" dirty="0">
              <a:solidFill>
                <a:schemeClr val="tx1"/>
              </a:solidFill>
            </a:endParaRPr>
          </a:p>
          <a:p>
            <a:endParaRPr lang="en-US" sz="675" b="1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44077" y="4035631"/>
            <a:ext cx="673046" cy="41768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Start</a:t>
            </a:r>
            <a:endParaRPr lang="en-PH" sz="800" dirty="0"/>
          </a:p>
        </p:txBody>
      </p:sp>
      <p:sp>
        <p:nvSpPr>
          <p:cNvPr id="43" name="Rounded Rectangle 42"/>
          <p:cNvSpPr/>
          <p:nvPr/>
        </p:nvSpPr>
        <p:spPr>
          <a:xfrm>
            <a:off x="6421687" y="4419408"/>
            <a:ext cx="1112588" cy="392585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Save </a:t>
            </a:r>
            <a:r>
              <a:rPr lang="en-US" sz="800" dirty="0" smtClean="0"/>
              <a:t>Line/Process/Team Details</a:t>
            </a:r>
            <a:endParaRPr lang="en-PH" sz="800" dirty="0"/>
          </a:p>
        </p:txBody>
      </p:sp>
      <p:sp>
        <p:nvSpPr>
          <p:cNvPr id="45" name="Diamond 44"/>
          <p:cNvSpPr/>
          <p:nvPr/>
        </p:nvSpPr>
        <p:spPr>
          <a:xfrm>
            <a:off x="459182" y="4748600"/>
            <a:ext cx="842836" cy="43687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Existing</a:t>
            </a:r>
            <a:endParaRPr lang="en-PH" sz="600" dirty="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>
            <a:stCxn id="31" idx="4"/>
            <a:endCxn id="45" idx="0"/>
          </p:cNvCxnSpPr>
          <p:nvPr/>
        </p:nvCxnSpPr>
        <p:spPr>
          <a:xfrm>
            <a:off x="880600" y="4453320"/>
            <a:ext cx="0" cy="2952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arallelogram 48"/>
          <p:cNvSpPr/>
          <p:nvPr/>
        </p:nvSpPr>
        <p:spPr>
          <a:xfrm>
            <a:off x="1487194" y="4132017"/>
            <a:ext cx="1038618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Select Section</a:t>
            </a:r>
            <a:endParaRPr lang="en-PH" sz="800" dirty="0"/>
          </a:p>
        </p:txBody>
      </p:sp>
      <p:cxnSp>
        <p:nvCxnSpPr>
          <p:cNvPr id="51" name="Elbow Connector 50"/>
          <p:cNvCxnSpPr>
            <a:stCxn id="45" idx="3"/>
            <a:endCxn id="49" idx="5"/>
          </p:cNvCxnSpPr>
          <p:nvPr/>
        </p:nvCxnSpPr>
        <p:spPr>
          <a:xfrm flipV="1">
            <a:off x="1302018" y="4306995"/>
            <a:ext cx="228921" cy="660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007126" y="4470750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52338" y="5312753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</a:p>
        </p:txBody>
      </p:sp>
      <p:cxnSp>
        <p:nvCxnSpPr>
          <p:cNvPr id="57" name="Elbow Connector 56"/>
          <p:cNvCxnSpPr>
            <a:stCxn id="45" idx="2"/>
          </p:cNvCxnSpPr>
          <p:nvPr/>
        </p:nvCxnSpPr>
        <p:spPr>
          <a:xfrm rot="16200000" flipH="1">
            <a:off x="1112850" y="4953226"/>
            <a:ext cx="185838" cy="6503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Parallelogram 119"/>
          <p:cNvSpPr/>
          <p:nvPr/>
        </p:nvSpPr>
        <p:spPr>
          <a:xfrm>
            <a:off x="2628361" y="4137554"/>
            <a:ext cx="1038619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Modify Process name</a:t>
            </a:r>
            <a:endParaRPr lang="en-PH" sz="800" dirty="0"/>
          </a:p>
        </p:txBody>
      </p:sp>
      <p:cxnSp>
        <p:nvCxnSpPr>
          <p:cNvPr id="121" name="Straight Arrow Connector 120"/>
          <p:cNvCxnSpPr>
            <a:stCxn id="49" idx="2"/>
            <a:endCxn id="120" idx="5"/>
          </p:cNvCxnSpPr>
          <p:nvPr/>
        </p:nvCxnSpPr>
        <p:spPr>
          <a:xfrm>
            <a:off x="2482068" y="4306995"/>
            <a:ext cx="190038" cy="55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20" idx="2"/>
            <a:endCxn id="123" idx="5"/>
          </p:cNvCxnSpPr>
          <p:nvPr/>
        </p:nvCxnSpPr>
        <p:spPr>
          <a:xfrm>
            <a:off x="3623236" y="4312532"/>
            <a:ext cx="190037" cy="18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Parallelogram 128"/>
          <p:cNvSpPr/>
          <p:nvPr/>
        </p:nvSpPr>
        <p:spPr>
          <a:xfrm>
            <a:off x="3769528" y="4129842"/>
            <a:ext cx="1038619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Select Status</a:t>
            </a:r>
            <a:endParaRPr lang="en-PH" sz="800" dirty="0"/>
          </a:p>
        </p:txBody>
      </p:sp>
      <p:sp>
        <p:nvSpPr>
          <p:cNvPr id="154" name="Parallelogram 153"/>
          <p:cNvSpPr/>
          <p:nvPr/>
        </p:nvSpPr>
        <p:spPr>
          <a:xfrm>
            <a:off x="1487194" y="5217690"/>
            <a:ext cx="1038618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Select Section</a:t>
            </a:r>
            <a:endParaRPr lang="en-PH" sz="800" dirty="0"/>
          </a:p>
        </p:txBody>
      </p:sp>
      <p:sp>
        <p:nvSpPr>
          <p:cNvPr id="155" name="Parallelogram 154"/>
          <p:cNvSpPr/>
          <p:nvPr/>
        </p:nvSpPr>
        <p:spPr>
          <a:xfrm>
            <a:off x="2628361" y="5223227"/>
            <a:ext cx="1038619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Input </a:t>
            </a:r>
            <a:r>
              <a:rPr lang="en-US" sz="800" dirty="0" smtClean="0"/>
              <a:t>Process Name</a:t>
            </a:r>
            <a:endParaRPr lang="en-PH" sz="800" dirty="0"/>
          </a:p>
        </p:txBody>
      </p:sp>
      <p:cxnSp>
        <p:nvCxnSpPr>
          <p:cNvPr id="156" name="Straight Arrow Connector 155"/>
          <p:cNvCxnSpPr>
            <a:stCxn id="154" idx="2"/>
            <a:endCxn id="155" idx="5"/>
          </p:cNvCxnSpPr>
          <p:nvPr/>
        </p:nvCxnSpPr>
        <p:spPr>
          <a:xfrm>
            <a:off x="2482068" y="5392668"/>
            <a:ext cx="190038" cy="55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55" idx="2"/>
            <a:endCxn id="158" idx="5"/>
          </p:cNvCxnSpPr>
          <p:nvPr/>
        </p:nvCxnSpPr>
        <p:spPr>
          <a:xfrm>
            <a:off x="3623236" y="5398205"/>
            <a:ext cx="190037" cy="18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Parallelogram 158"/>
          <p:cNvSpPr/>
          <p:nvPr/>
        </p:nvSpPr>
        <p:spPr>
          <a:xfrm>
            <a:off x="3769528" y="5217690"/>
            <a:ext cx="1038619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Select Status</a:t>
            </a:r>
            <a:endParaRPr lang="en-PH" sz="800" dirty="0"/>
          </a:p>
        </p:txBody>
      </p:sp>
      <p:sp>
        <p:nvSpPr>
          <p:cNvPr id="161" name="Parallelogram 160"/>
          <p:cNvSpPr/>
          <p:nvPr/>
        </p:nvSpPr>
        <p:spPr>
          <a:xfrm>
            <a:off x="5010219" y="4637016"/>
            <a:ext cx="1038619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Click Save button</a:t>
            </a:r>
            <a:endParaRPr lang="en-PH" sz="800" dirty="0"/>
          </a:p>
        </p:txBody>
      </p:sp>
      <p:cxnSp>
        <p:nvCxnSpPr>
          <p:cNvPr id="162" name="Elbow Connector 161"/>
          <p:cNvCxnSpPr>
            <a:stCxn id="129" idx="2"/>
            <a:endCxn id="161" idx="1"/>
          </p:cNvCxnSpPr>
          <p:nvPr/>
        </p:nvCxnSpPr>
        <p:spPr>
          <a:xfrm>
            <a:off x="4764403" y="4304820"/>
            <a:ext cx="808870" cy="33219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/>
          <p:cNvCxnSpPr>
            <a:stCxn id="159" idx="2"/>
            <a:endCxn id="161" idx="4"/>
          </p:cNvCxnSpPr>
          <p:nvPr/>
        </p:nvCxnSpPr>
        <p:spPr>
          <a:xfrm flipV="1">
            <a:off x="4764403" y="4986972"/>
            <a:ext cx="765126" cy="40569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/>
          <p:cNvSpPr/>
          <p:nvPr/>
        </p:nvSpPr>
        <p:spPr>
          <a:xfrm>
            <a:off x="6649983" y="5082911"/>
            <a:ext cx="673046" cy="41768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End</a:t>
            </a:r>
            <a:endParaRPr lang="en-PH" sz="800" dirty="0"/>
          </a:p>
        </p:txBody>
      </p:sp>
      <p:cxnSp>
        <p:nvCxnSpPr>
          <p:cNvPr id="169" name="Elbow Connector 168"/>
          <p:cNvCxnSpPr>
            <a:stCxn id="161" idx="2"/>
            <a:endCxn id="43" idx="0"/>
          </p:cNvCxnSpPr>
          <p:nvPr/>
        </p:nvCxnSpPr>
        <p:spPr>
          <a:xfrm flipV="1">
            <a:off x="6005094" y="4419408"/>
            <a:ext cx="972887" cy="392586"/>
          </a:xfrm>
          <a:prstGeom prst="bentConnector4">
            <a:avLst>
              <a:gd name="adj1" fmla="val 19162"/>
              <a:gd name="adj2" fmla="val 1582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43" idx="2"/>
            <a:endCxn id="168" idx="0"/>
          </p:cNvCxnSpPr>
          <p:nvPr/>
        </p:nvCxnSpPr>
        <p:spPr>
          <a:xfrm>
            <a:off x="6977981" y="4811993"/>
            <a:ext cx="8525" cy="2709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274" y="848991"/>
            <a:ext cx="6353838" cy="263855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06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374274" y="3972623"/>
            <a:ext cx="8539641" cy="16979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3195789" y="6236984"/>
            <a:ext cx="289844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135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Skills </a:t>
            </a:r>
            <a:r>
              <a:rPr lang="en-PH" sz="1350" dirty="0">
                <a:latin typeface="Meiryo UI" panose="020B0604030504040204" pitchFamily="34" charset="-128"/>
                <a:ea typeface="Meiryo UI" panose="020B0604030504040204" pitchFamily="34" charset="-128"/>
              </a:rPr>
              <a:t>Master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016096" y="290584"/>
            <a:ext cx="1897819" cy="3507061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675" b="1" dirty="0">
                <a:solidFill>
                  <a:schemeClr val="tx1"/>
                </a:solidFill>
              </a:rPr>
              <a:t>Details:</a:t>
            </a:r>
          </a:p>
          <a:p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r>
              <a:rPr lang="en-US" sz="675" dirty="0" smtClean="0">
                <a:solidFill>
                  <a:schemeClr val="tx1"/>
                </a:solidFill>
              </a:rPr>
              <a:t>Skills </a:t>
            </a:r>
            <a:r>
              <a:rPr lang="en-US" sz="675" dirty="0" smtClean="0">
                <a:solidFill>
                  <a:schemeClr val="tx1"/>
                </a:solidFill>
              </a:rPr>
              <a:t>Master will include the following details: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675" dirty="0" smtClean="0">
                <a:solidFill>
                  <a:schemeClr val="tx1"/>
                </a:solidFill>
              </a:rPr>
              <a:t>Skill (Skill Name)</a:t>
            </a:r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endParaRPr lang="en-US" sz="675" b="1" dirty="0">
              <a:solidFill>
                <a:schemeClr val="tx1"/>
              </a:solidFill>
            </a:endParaRPr>
          </a:p>
          <a:p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endParaRPr lang="en-US" sz="675" dirty="0">
              <a:solidFill>
                <a:schemeClr val="tx1"/>
              </a:solidFill>
            </a:endParaRPr>
          </a:p>
          <a:p>
            <a:endParaRPr lang="en-US" sz="675" b="1" dirty="0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44077" y="4035631"/>
            <a:ext cx="673046" cy="41768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Start</a:t>
            </a:r>
            <a:endParaRPr lang="en-PH" sz="800" dirty="0"/>
          </a:p>
        </p:txBody>
      </p:sp>
      <p:sp>
        <p:nvSpPr>
          <p:cNvPr id="43" name="Rounded Rectangle 42"/>
          <p:cNvSpPr/>
          <p:nvPr/>
        </p:nvSpPr>
        <p:spPr>
          <a:xfrm>
            <a:off x="5964487" y="4419408"/>
            <a:ext cx="1112588" cy="392585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Save </a:t>
            </a:r>
            <a:r>
              <a:rPr lang="en-US" sz="800" dirty="0" smtClean="0"/>
              <a:t>Line/Process/Team Details</a:t>
            </a:r>
            <a:endParaRPr lang="en-PH" sz="800" dirty="0"/>
          </a:p>
        </p:txBody>
      </p:sp>
      <p:sp>
        <p:nvSpPr>
          <p:cNvPr id="45" name="Diamond 44"/>
          <p:cNvSpPr/>
          <p:nvPr/>
        </p:nvSpPr>
        <p:spPr>
          <a:xfrm>
            <a:off x="459182" y="4748600"/>
            <a:ext cx="842836" cy="43687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Existing</a:t>
            </a:r>
            <a:endParaRPr lang="en-PH" sz="600" dirty="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>
            <a:stCxn id="31" idx="4"/>
            <a:endCxn id="45" idx="0"/>
          </p:cNvCxnSpPr>
          <p:nvPr/>
        </p:nvCxnSpPr>
        <p:spPr>
          <a:xfrm>
            <a:off x="880600" y="4453320"/>
            <a:ext cx="0" cy="2952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5" idx="3"/>
            <a:endCxn id="120" idx="5"/>
          </p:cNvCxnSpPr>
          <p:nvPr/>
        </p:nvCxnSpPr>
        <p:spPr>
          <a:xfrm flipV="1">
            <a:off x="1302018" y="4312532"/>
            <a:ext cx="912888" cy="65450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007126" y="4470750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52338" y="5312753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</a:p>
        </p:txBody>
      </p:sp>
      <p:cxnSp>
        <p:nvCxnSpPr>
          <p:cNvPr id="57" name="Elbow Connector 56"/>
          <p:cNvCxnSpPr>
            <a:stCxn id="45" idx="2"/>
            <a:endCxn id="155" idx="5"/>
          </p:cNvCxnSpPr>
          <p:nvPr/>
        </p:nvCxnSpPr>
        <p:spPr>
          <a:xfrm rot="16200000" flipH="1">
            <a:off x="1441389" y="4624687"/>
            <a:ext cx="212729" cy="133430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Parallelogram 119"/>
          <p:cNvSpPr/>
          <p:nvPr/>
        </p:nvSpPr>
        <p:spPr>
          <a:xfrm>
            <a:off x="2171161" y="4137554"/>
            <a:ext cx="1038619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Modify Skill name</a:t>
            </a:r>
            <a:endParaRPr lang="en-PH" sz="800" dirty="0"/>
          </a:p>
        </p:txBody>
      </p:sp>
      <p:cxnSp>
        <p:nvCxnSpPr>
          <p:cNvPr id="122" name="Straight Arrow Connector 121"/>
          <p:cNvCxnSpPr>
            <a:stCxn id="120" idx="2"/>
          </p:cNvCxnSpPr>
          <p:nvPr/>
        </p:nvCxnSpPr>
        <p:spPr>
          <a:xfrm>
            <a:off x="3166036" y="4312532"/>
            <a:ext cx="190037" cy="18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Parallelogram 128"/>
          <p:cNvSpPr/>
          <p:nvPr/>
        </p:nvSpPr>
        <p:spPr>
          <a:xfrm>
            <a:off x="3312328" y="4129842"/>
            <a:ext cx="1038619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Select Status</a:t>
            </a:r>
            <a:endParaRPr lang="en-PH" sz="800" dirty="0"/>
          </a:p>
        </p:txBody>
      </p:sp>
      <p:sp>
        <p:nvSpPr>
          <p:cNvPr id="155" name="Parallelogram 154"/>
          <p:cNvSpPr/>
          <p:nvPr/>
        </p:nvSpPr>
        <p:spPr>
          <a:xfrm>
            <a:off x="2171161" y="5223227"/>
            <a:ext cx="1038619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Input </a:t>
            </a:r>
            <a:r>
              <a:rPr lang="en-US" sz="800" dirty="0" smtClean="0"/>
              <a:t>Skill Name</a:t>
            </a:r>
            <a:endParaRPr lang="en-PH" sz="800" dirty="0"/>
          </a:p>
        </p:txBody>
      </p:sp>
      <p:cxnSp>
        <p:nvCxnSpPr>
          <p:cNvPr id="157" name="Straight Arrow Connector 156"/>
          <p:cNvCxnSpPr>
            <a:stCxn id="155" idx="2"/>
          </p:cNvCxnSpPr>
          <p:nvPr/>
        </p:nvCxnSpPr>
        <p:spPr>
          <a:xfrm>
            <a:off x="3166036" y="5398205"/>
            <a:ext cx="190037" cy="18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Parallelogram 158"/>
          <p:cNvSpPr/>
          <p:nvPr/>
        </p:nvSpPr>
        <p:spPr>
          <a:xfrm>
            <a:off x="3312328" y="5217690"/>
            <a:ext cx="1038619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Select Status</a:t>
            </a:r>
            <a:endParaRPr lang="en-PH" sz="800" dirty="0"/>
          </a:p>
        </p:txBody>
      </p:sp>
      <p:sp>
        <p:nvSpPr>
          <p:cNvPr id="161" name="Parallelogram 160"/>
          <p:cNvSpPr/>
          <p:nvPr/>
        </p:nvSpPr>
        <p:spPr>
          <a:xfrm>
            <a:off x="4553019" y="4637016"/>
            <a:ext cx="1038619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Click Save button</a:t>
            </a:r>
            <a:endParaRPr lang="en-PH" sz="800" dirty="0"/>
          </a:p>
        </p:txBody>
      </p:sp>
      <p:cxnSp>
        <p:nvCxnSpPr>
          <p:cNvPr id="162" name="Elbow Connector 161"/>
          <p:cNvCxnSpPr>
            <a:stCxn id="129" idx="2"/>
            <a:endCxn id="161" idx="1"/>
          </p:cNvCxnSpPr>
          <p:nvPr/>
        </p:nvCxnSpPr>
        <p:spPr>
          <a:xfrm>
            <a:off x="4307203" y="4304820"/>
            <a:ext cx="808870" cy="33219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/>
          <p:cNvCxnSpPr>
            <a:stCxn id="159" idx="2"/>
            <a:endCxn id="161" idx="4"/>
          </p:cNvCxnSpPr>
          <p:nvPr/>
        </p:nvCxnSpPr>
        <p:spPr>
          <a:xfrm flipV="1">
            <a:off x="4307203" y="4986972"/>
            <a:ext cx="765126" cy="40569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/>
          <p:cNvSpPr/>
          <p:nvPr/>
        </p:nvSpPr>
        <p:spPr>
          <a:xfrm>
            <a:off x="6192783" y="5082911"/>
            <a:ext cx="673046" cy="41768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End</a:t>
            </a:r>
            <a:endParaRPr lang="en-PH" sz="800" dirty="0"/>
          </a:p>
        </p:txBody>
      </p:sp>
      <p:cxnSp>
        <p:nvCxnSpPr>
          <p:cNvPr id="169" name="Elbow Connector 168"/>
          <p:cNvCxnSpPr>
            <a:stCxn id="161" idx="2"/>
            <a:endCxn id="43" idx="0"/>
          </p:cNvCxnSpPr>
          <p:nvPr/>
        </p:nvCxnSpPr>
        <p:spPr>
          <a:xfrm flipV="1">
            <a:off x="5547894" y="4419408"/>
            <a:ext cx="972887" cy="392586"/>
          </a:xfrm>
          <a:prstGeom prst="bentConnector4">
            <a:avLst>
              <a:gd name="adj1" fmla="val 19162"/>
              <a:gd name="adj2" fmla="val 1582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43" idx="2"/>
            <a:endCxn id="168" idx="0"/>
          </p:cNvCxnSpPr>
          <p:nvPr/>
        </p:nvCxnSpPr>
        <p:spPr>
          <a:xfrm>
            <a:off x="6520781" y="4811993"/>
            <a:ext cx="8525" cy="2709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274" y="821327"/>
            <a:ext cx="6353838" cy="240735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8065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5789" y="6236984"/>
            <a:ext cx="289844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135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Overtime Filing</a:t>
            </a:r>
            <a:endParaRPr lang="en-PH" sz="135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088" y="681074"/>
            <a:ext cx="6193019" cy="33203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7523" t="23548" r="42932" b="69112"/>
          <a:stretch/>
        </p:blipFill>
        <p:spPr>
          <a:xfrm>
            <a:off x="5565644" y="351130"/>
            <a:ext cx="3295650" cy="40675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3982407" y="1169773"/>
            <a:ext cx="2390775" cy="161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5" idx="3"/>
            <a:endCxn id="4" idx="2"/>
          </p:cNvCxnSpPr>
          <p:nvPr/>
        </p:nvCxnSpPr>
        <p:spPr>
          <a:xfrm flipV="1">
            <a:off x="6373182" y="757883"/>
            <a:ext cx="840287" cy="492853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7466" t="32733" r="42940" b="57933"/>
          <a:stretch/>
        </p:blipFill>
        <p:spPr>
          <a:xfrm>
            <a:off x="5565644" y="1815359"/>
            <a:ext cx="3167298" cy="49585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43" name="Rectangle 42"/>
          <p:cNvSpPr/>
          <p:nvPr/>
        </p:nvSpPr>
        <p:spPr>
          <a:xfrm>
            <a:off x="3982407" y="1505072"/>
            <a:ext cx="2390775" cy="161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Elbow Connector 44"/>
          <p:cNvCxnSpPr>
            <a:stCxn id="43" idx="3"/>
            <a:endCxn id="12" idx="0"/>
          </p:cNvCxnSpPr>
          <p:nvPr/>
        </p:nvCxnSpPr>
        <p:spPr>
          <a:xfrm>
            <a:off x="6373182" y="1586035"/>
            <a:ext cx="776111" cy="22932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3156" y="3567254"/>
            <a:ext cx="3768404" cy="234047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55" name="Rectangle 54"/>
          <p:cNvSpPr/>
          <p:nvPr/>
        </p:nvSpPr>
        <p:spPr>
          <a:xfrm>
            <a:off x="4930725" y="3691919"/>
            <a:ext cx="1389114" cy="161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Elbow Connector 55"/>
          <p:cNvCxnSpPr>
            <a:stCxn id="55" idx="2"/>
            <a:endCxn id="18" idx="3"/>
          </p:cNvCxnSpPr>
          <p:nvPr/>
        </p:nvCxnSpPr>
        <p:spPr>
          <a:xfrm rot="5400000">
            <a:off x="4796597" y="3908807"/>
            <a:ext cx="883648" cy="77372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708101" y="4191901"/>
            <a:ext cx="1524012" cy="689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ysClr val="windowText" lastClr="000000"/>
                </a:solidFill>
              </a:rPr>
              <a:t>A list of all employees applied for Overtime sill appear after clicking Summarize Button</a:t>
            </a:r>
            <a:endParaRPr lang="en-US" sz="900" dirty="0">
              <a:solidFill>
                <a:sysClr val="windowText" lastClr="00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979715" y="5598978"/>
            <a:ext cx="912664" cy="265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5708101" y="5175595"/>
            <a:ext cx="1524012" cy="689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ysClr val="windowText" lastClr="000000"/>
                </a:solidFill>
              </a:rPr>
              <a:t>System and Email notification will be sent respective approved once the Overtime is submitted</a:t>
            </a:r>
            <a:endParaRPr lang="en-US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1" name="Elbow Connector 70"/>
          <p:cNvCxnSpPr>
            <a:stCxn id="68" idx="0"/>
            <a:endCxn id="69" idx="1"/>
          </p:cNvCxnSpPr>
          <p:nvPr/>
        </p:nvCxnSpPr>
        <p:spPr>
          <a:xfrm rot="5400000" flipH="1" flipV="1">
            <a:off x="4532637" y="4423514"/>
            <a:ext cx="78874" cy="227205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7149293" y="2501682"/>
            <a:ext cx="1524012" cy="689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ysClr val="windowText" lastClr="000000"/>
                </a:solidFill>
              </a:rPr>
              <a:t>Sunday and Regular Holiday Overtime will require approval from General Manager</a:t>
            </a:r>
            <a:endParaRPr lang="en-US" sz="9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30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5789" y="6236984"/>
            <a:ext cx="289844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135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Overtime Filing Process</a:t>
            </a:r>
            <a:endParaRPr lang="en-PH" sz="135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25149" y="838019"/>
            <a:ext cx="634649" cy="26222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Start</a:t>
            </a:r>
            <a:endParaRPr lang="en-PH" sz="800" dirty="0"/>
          </a:p>
        </p:txBody>
      </p:sp>
      <p:sp>
        <p:nvSpPr>
          <p:cNvPr id="19" name="Rounded Rectangle 18"/>
          <p:cNvSpPr/>
          <p:nvPr/>
        </p:nvSpPr>
        <p:spPr>
          <a:xfrm>
            <a:off x="6067976" y="3870130"/>
            <a:ext cx="1281289" cy="349045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Save </a:t>
            </a:r>
          </a:p>
          <a:p>
            <a:pPr algn="ctr"/>
            <a:r>
              <a:rPr lang="en-US" sz="800" dirty="0"/>
              <a:t>User Data</a:t>
            </a:r>
            <a:endParaRPr lang="en-PH" sz="800" dirty="0"/>
          </a:p>
        </p:txBody>
      </p:sp>
      <p:cxnSp>
        <p:nvCxnSpPr>
          <p:cNvPr id="20" name="Elbow Connector 19"/>
          <p:cNvCxnSpPr>
            <a:stCxn id="23" idx="3"/>
            <a:endCxn id="41" idx="0"/>
          </p:cNvCxnSpPr>
          <p:nvPr/>
        </p:nvCxnSpPr>
        <p:spPr>
          <a:xfrm>
            <a:off x="2650786" y="1832192"/>
            <a:ext cx="655727" cy="71047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arallelogram 20"/>
          <p:cNvSpPr/>
          <p:nvPr/>
        </p:nvSpPr>
        <p:spPr>
          <a:xfrm>
            <a:off x="1745911" y="1234557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File Type</a:t>
            </a:r>
            <a:endParaRPr lang="en-PH" sz="800" dirty="0"/>
          </a:p>
        </p:txBody>
      </p:sp>
      <p:cxnSp>
        <p:nvCxnSpPr>
          <p:cNvPr id="22" name="Straight Arrow Connector 21"/>
          <p:cNvCxnSpPr>
            <a:stCxn id="21" idx="4"/>
            <a:endCxn id="23" idx="0"/>
          </p:cNvCxnSpPr>
          <p:nvPr/>
        </p:nvCxnSpPr>
        <p:spPr>
          <a:xfrm flipH="1">
            <a:off x="2205862" y="1460663"/>
            <a:ext cx="11537" cy="1863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iamond 22"/>
          <p:cNvSpPr/>
          <p:nvPr/>
        </p:nvSpPr>
        <p:spPr>
          <a:xfrm>
            <a:off x="1760937" y="1647045"/>
            <a:ext cx="889848" cy="3702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Group</a:t>
            </a:r>
            <a:endParaRPr lang="en-PH" sz="800" dirty="0"/>
          </a:p>
        </p:txBody>
      </p:sp>
      <p:sp>
        <p:nvSpPr>
          <p:cNvPr id="24" name="Parallelogram 23"/>
          <p:cNvSpPr/>
          <p:nvPr/>
        </p:nvSpPr>
        <p:spPr>
          <a:xfrm>
            <a:off x="1702024" y="2198056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Employee No</a:t>
            </a:r>
            <a:endParaRPr lang="en-PH" sz="800" dirty="0"/>
          </a:p>
        </p:txBody>
      </p:sp>
      <p:sp>
        <p:nvSpPr>
          <p:cNvPr id="25" name="Parallelogram 24"/>
          <p:cNvSpPr/>
          <p:nvPr/>
        </p:nvSpPr>
        <p:spPr>
          <a:xfrm>
            <a:off x="1664700" y="2563982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Date From</a:t>
            </a:r>
            <a:endParaRPr lang="en-PH" sz="800" dirty="0"/>
          </a:p>
        </p:txBody>
      </p:sp>
      <p:sp>
        <p:nvSpPr>
          <p:cNvPr id="26" name="Parallelogram 25"/>
          <p:cNvSpPr/>
          <p:nvPr/>
        </p:nvSpPr>
        <p:spPr>
          <a:xfrm>
            <a:off x="1664699" y="2898520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Date To</a:t>
            </a:r>
            <a:endParaRPr lang="en-PH" sz="800" dirty="0"/>
          </a:p>
        </p:txBody>
      </p:sp>
      <p:sp>
        <p:nvSpPr>
          <p:cNvPr id="27" name="Parallelogram 26"/>
          <p:cNvSpPr/>
          <p:nvPr/>
        </p:nvSpPr>
        <p:spPr>
          <a:xfrm>
            <a:off x="1622363" y="3233058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Shift</a:t>
            </a:r>
            <a:endParaRPr lang="en-PH" sz="800" dirty="0"/>
          </a:p>
        </p:txBody>
      </p:sp>
      <p:sp>
        <p:nvSpPr>
          <p:cNvPr id="28" name="Parallelogram 27"/>
          <p:cNvSpPr/>
          <p:nvPr/>
        </p:nvSpPr>
        <p:spPr>
          <a:xfrm>
            <a:off x="1593787" y="3567596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Purpose</a:t>
            </a:r>
            <a:endParaRPr lang="en-PH" sz="800" dirty="0"/>
          </a:p>
        </p:txBody>
      </p:sp>
      <p:sp>
        <p:nvSpPr>
          <p:cNvPr id="29" name="Parallelogram 28"/>
          <p:cNvSpPr/>
          <p:nvPr/>
        </p:nvSpPr>
        <p:spPr>
          <a:xfrm>
            <a:off x="1555686" y="3896604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OT Type</a:t>
            </a:r>
            <a:endParaRPr lang="en-PH" sz="800" dirty="0"/>
          </a:p>
        </p:txBody>
      </p:sp>
      <p:sp>
        <p:nvSpPr>
          <p:cNvPr id="30" name="Diamond 29"/>
          <p:cNvSpPr/>
          <p:nvPr/>
        </p:nvSpPr>
        <p:spPr>
          <a:xfrm>
            <a:off x="6356653" y="1880858"/>
            <a:ext cx="889848" cy="3702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BIPH</a:t>
            </a:r>
            <a:endParaRPr lang="en-PH" sz="800" dirty="0"/>
          </a:p>
        </p:txBody>
      </p:sp>
      <p:sp>
        <p:nvSpPr>
          <p:cNvPr id="31" name="Parallelogram 30"/>
          <p:cNvSpPr/>
          <p:nvPr/>
        </p:nvSpPr>
        <p:spPr>
          <a:xfrm>
            <a:off x="6253890" y="955651"/>
            <a:ext cx="1108145" cy="30604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Checker</a:t>
            </a:r>
            <a:endParaRPr lang="en-PH" sz="800" dirty="0"/>
          </a:p>
        </p:txBody>
      </p:sp>
      <p:sp>
        <p:nvSpPr>
          <p:cNvPr id="32" name="Parallelogram 31"/>
          <p:cNvSpPr/>
          <p:nvPr/>
        </p:nvSpPr>
        <p:spPr>
          <a:xfrm>
            <a:off x="6241120" y="1413484"/>
            <a:ext cx="1108145" cy="30604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Checker Name</a:t>
            </a:r>
            <a:endParaRPr lang="en-PH" sz="800" dirty="0"/>
          </a:p>
        </p:txBody>
      </p:sp>
      <p:sp>
        <p:nvSpPr>
          <p:cNvPr id="33" name="Parallelogram 32"/>
          <p:cNvSpPr/>
          <p:nvPr/>
        </p:nvSpPr>
        <p:spPr>
          <a:xfrm>
            <a:off x="6247610" y="2373200"/>
            <a:ext cx="1108145" cy="30604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Approver</a:t>
            </a:r>
            <a:endParaRPr lang="en-PH" sz="800" dirty="0"/>
          </a:p>
        </p:txBody>
      </p:sp>
      <p:sp>
        <p:nvSpPr>
          <p:cNvPr id="34" name="Parallelogram 33"/>
          <p:cNvSpPr/>
          <p:nvPr/>
        </p:nvSpPr>
        <p:spPr>
          <a:xfrm>
            <a:off x="6206265" y="2789406"/>
            <a:ext cx="1108145" cy="30604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Approver Name</a:t>
            </a:r>
            <a:endParaRPr lang="en-PH" sz="800" dirty="0"/>
          </a:p>
        </p:txBody>
      </p:sp>
      <p:sp>
        <p:nvSpPr>
          <p:cNvPr id="35" name="Rounded Rectangle 34"/>
          <p:cNvSpPr/>
          <p:nvPr/>
        </p:nvSpPr>
        <p:spPr>
          <a:xfrm>
            <a:off x="1982506" y="4490918"/>
            <a:ext cx="1209675" cy="300869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Assign current user as “Prepared By” </a:t>
            </a:r>
          </a:p>
        </p:txBody>
      </p:sp>
      <p:sp>
        <p:nvSpPr>
          <p:cNvPr id="36" name="Parallelogram 35"/>
          <p:cNvSpPr/>
          <p:nvPr/>
        </p:nvSpPr>
        <p:spPr>
          <a:xfrm>
            <a:off x="5862725" y="3240606"/>
            <a:ext cx="1693335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Submit Button</a:t>
            </a:r>
            <a:endParaRPr lang="en-PH" sz="1200" dirty="0"/>
          </a:p>
        </p:txBody>
      </p:sp>
      <p:sp>
        <p:nvSpPr>
          <p:cNvPr id="37" name="Oval 36"/>
          <p:cNvSpPr/>
          <p:nvPr/>
        </p:nvSpPr>
        <p:spPr>
          <a:xfrm>
            <a:off x="6391295" y="4490918"/>
            <a:ext cx="634649" cy="26222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End</a:t>
            </a:r>
            <a:endParaRPr lang="en-PH" sz="800" dirty="0"/>
          </a:p>
        </p:txBody>
      </p:sp>
      <p:cxnSp>
        <p:nvCxnSpPr>
          <p:cNvPr id="38" name="Straight Arrow Connector 37"/>
          <p:cNvCxnSpPr>
            <a:stCxn id="23" idx="2"/>
            <a:endCxn id="24" idx="1"/>
          </p:cNvCxnSpPr>
          <p:nvPr/>
        </p:nvCxnSpPr>
        <p:spPr>
          <a:xfrm flipH="1">
            <a:off x="2201775" y="2017339"/>
            <a:ext cx="4087" cy="180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4" idx="4"/>
            <a:endCxn id="25" idx="1"/>
          </p:cNvCxnSpPr>
          <p:nvPr/>
        </p:nvCxnSpPr>
        <p:spPr>
          <a:xfrm flipH="1">
            <a:off x="2164451" y="2424163"/>
            <a:ext cx="9061" cy="139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5" idx="4"/>
            <a:endCxn id="26" idx="0"/>
          </p:cNvCxnSpPr>
          <p:nvPr/>
        </p:nvCxnSpPr>
        <p:spPr>
          <a:xfrm flipH="1">
            <a:off x="2136187" y="2790089"/>
            <a:ext cx="1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arallelogram 40"/>
          <p:cNvSpPr/>
          <p:nvPr/>
        </p:nvSpPr>
        <p:spPr>
          <a:xfrm>
            <a:off x="2835025" y="2542671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Date From</a:t>
            </a:r>
            <a:endParaRPr lang="en-PH" sz="800" dirty="0"/>
          </a:p>
        </p:txBody>
      </p:sp>
      <p:sp>
        <p:nvSpPr>
          <p:cNvPr id="42" name="Parallelogram 41"/>
          <p:cNvSpPr/>
          <p:nvPr/>
        </p:nvSpPr>
        <p:spPr>
          <a:xfrm>
            <a:off x="2835024" y="2877209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Date To</a:t>
            </a:r>
            <a:endParaRPr lang="en-PH" sz="800" dirty="0"/>
          </a:p>
        </p:txBody>
      </p:sp>
      <p:sp>
        <p:nvSpPr>
          <p:cNvPr id="44" name="Parallelogram 43"/>
          <p:cNvSpPr/>
          <p:nvPr/>
        </p:nvSpPr>
        <p:spPr>
          <a:xfrm>
            <a:off x="2802213" y="3211747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OT In</a:t>
            </a:r>
            <a:endParaRPr lang="en-PH" sz="800" dirty="0"/>
          </a:p>
        </p:txBody>
      </p:sp>
      <p:sp>
        <p:nvSpPr>
          <p:cNvPr id="46" name="Parallelogram 45"/>
          <p:cNvSpPr/>
          <p:nvPr/>
        </p:nvSpPr>
        <p:spPr>
          <a:xfrm>
            <a:off x="2773637" y="3546285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OT Out</a:t>
            </a:r>
            <a:endParaRPr lang="en-PH" sz="800" dirty="0"/>
          </a:p>
        </p:txBody>
      </p:sp>
      <p:sp>
        <p:nvSpPr>
          <p:cNvPr id="47" name="Parallelogram 46"/>
          <p:cNvSpPr/>
          <p:nvPr/>
        </p:nvSpPr>
        <p:spPr>
          <a:xfrm>
            <a:off x="2745061" y="3875293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OT Type</a:t>
            </a:r>
            <a:endParaRPr lang="en-PH" sz="800" dirty="0"/>
          </a:p>
        </p:txBody>
      </p:sp>
      <p:cxnSp>
        <p:nvCxnSpPr>
          <p:cNvPr id="48" name="Straight Arrow Connector 47"/>
          <p:cNvCxnSpPr>
            <a:stCxn id="41" idx="4"/>
            <a:endCxn id="42" idx="0"/>
          </p:cNvCxnSpPr>
          <p:nvPr/>
        </p:nvCxnSpPr>
        <p:spPr>
          <a:xfrm flipH="1">
            <a:off x="3306512" y="2768778"/>
            <a:ext cx="1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6" idx="4"/>
            <a:endCxn id="27" idx="1"/>
          </p:cNvCxnSpPr>
          <p:nvPr/>
        </p:nvCxnSpPr>
        <p:spPr>
          <a:xfrm flipH="1">
            <a:off x="2122114" y="3124627"/>
            <a:ext cx="14073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2" idx="4"/>
            <a:endCxn id="44" idx="1"/>
          </p:cNvCxnSpPr>
          <p:nvPr/>
        </p:nvCxnSpPr>
        <p:spPr>
          <a:xfrm flipH="1">
            <a:off x="3301963" y="3103316"/>
            <a:ext cx="4548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7" idx="4"/>
            <a:endCxn id="28" idx="1"/>
          </p:cNvCxnSpPr>
          <p:nvPr/>
        </p:nvCxnSpPr>
        <p:spPr>
          <a:xfrm flipH="1">
            <a:off x="2093538" y="3459165"/>
            <a:ext cx="313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8" idx="4"/>
            <a:endCxn id="29" idx="1"/>
          </p:cNvCxnSpPr>
          <p:nvPr/>
        </p:nvCxnSpPr>
        <p:spPr>
          <a:xfrm flipH="1">
            <a:off x="2055436" y="3793703"/>
            <a:ext cx="9838" cy="1029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4" idx="4"/>
            <a:endCxn id="46" idx="1"/>
          </p:cNvCxnSpPr>
          <p:nvPr/>
        </p:nvCxnSpPr>
        <p:spPr>
          <a:xfrm flipH="1">
            <a:off x="3273388" y="3437854"/>
            <a:ext cx="313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4"/>
            <a:endCxn id="47" idx="1"/>
          </p:cNvCxnSpPr>
          <p:nvPr/>
        </p:nvCxnSpPr>
        <p:spPr>
          <a:xfrm flipH="1">
            <a:off x="3244812" y="3772392"/>
            <a:ext cx="313" cy="1029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29" idx="3"/>
            <a:endCxn id="35" idx="0"/>
          </p:cNvCxnSpPr>
          <p:nvPr/>
        </p:nvCxnSpPr>
        <p:spPr>
          <a:xfrm rot="16200000" flipH="1">
            <a:off x="2109024" y="4012596"/>
            <a:ext cx="368207" cy="58843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47" idx="4"/>
            <a:endCxn id="35" idx="0"/>
          </p:cNvCxnSpPr>
          <p:nvPr/>
        </p:nvCxnSpPr>
        <p:spPr>
          <a:xfrm rot="5400000">
            <a:off x="2707187" y="3981557"/>
            <a:ext cx="389518" cy="62920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Diamond 58"/>
          <p:cNvSpPr/>
          <p:nvPr/>
        </p:nvSpPr>
        <p:spPr>
          <a:xfrm>
            <a:off x="4340344" y="3124627"/>
            <a:ext cx="1009972" cy="58191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With Change</a:t>
            </a:r>
            <a:endParaRPr lang="en-PH" sz="800" dirty="0"/>
          </a:p>
        </p:txBody>
      </p:sp>
      <p:cxnSp>
        <p:nvCxnSpPr>
          <p:cNvPr id="60" name="Elbow Connector 59"/>
          <p:cNvCxnSpPr>
            <a:stCxn id="35" idx="3"/>
            <a:endCxn id="59" idx="2"/>
          </p:cNvCxnSpPr>
          <p:nvPr/>
        </p:nvCxnSpPr>
        <p:spPr>
          <a:xfrm flipV="1">
            <a:off x="3192180" y="3706542"/>
            <a:ext cx="1653150" cy="93481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59" idx="0"/>
            <a:endCxn id="31" idx="5"/>
          </p:cNvCxnSpPr>
          <p:nvPr/>
        </p:nvCxnSpPr>
        <p:spPr>
          <a:xfrm rot="5400000" flipH="1" flipV="1">
            <a:off x="4560761" y="1393244"/>
            <a:ext cx="2015952" cy="144681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5148865" y="3157531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</a:p>
        </p:txBody>
      </p:sp>
      <p:cxnSp>
        <p:nvCxnSpPr>
          <p:cNvPr id="63" name="Straight Arrow Connector 62"/>
          <p:cNvCxnSpPr>
            <a:stCxn id="59" idx="3"/>
            <a:endCxn id="36" idx="5"/>
          </p:cNvCxnSpPr>
          <p:nvPr/>
        </p:nvCxnSpPr>
        <p:spPr>
          <a:xfrm>
            <a:off x="5350317" y="3415584"/>
            <a:ext cx="556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427710" y="2784347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</a:t>
            </a:r>
          </a:p>
        </p:txBody>
      </p:sp>
      <p:cxnSp>
        <p:nvCxnSpPr>
          <p:cNvPr id="65" name="Straight Arrow Connector 64"/>
          <p:cNvCxnSpPr>
            <a:stCxn id="31" idx="4"/>
            <a:endCxn id="32" idx="0"/>
          </p:cNvCxnSpPr>
          <p:nvPr/>
        </p:nvCxnSpPr>
        <p:spPr>
          <a:xfrm flipH="1">
            <a:off x="6795192" y="1261698"/>
            <a:ext cx="12770" cy="1517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2" idx="4"/>
            <a:endCxn id="30" idx="0"/>
          </p:cNvCxnSpPr>
          <p:nvPr/>
        </p:nvCxnSpPr>
        <p:spPr>
          <a:xfrm>
            <a:off x="6795193" y="1719530"/>
            <a:ext cx="6385" cy="1613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30" idx="2"/>
            <a:endCxn id="33" idx="0"/>
          </p:cNvCxnSpPr>
          <p:nvPr/>
        </p:nvCxnSpPr>
        <p:spPr>
          <a:xfrm>
            <a:off x="6801578" y="2251152"/>
            <a:ext cx="105" cy="1220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3" idx="4"/>
            <a:endCxn id="34" idx="1"/>
          </p:cNvCxnSpPr>
          <p:nvPr/>
        </p:nvCxnSpPr>
        <p:spPr>
          <a:xfrm flipH="1">
            <a:off x="6798592" y="2679246"/>
            <a:ext cx="3090" cy="1101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34" idx="4"/>
            <a:endCxn id="36" idx="1"/>
          </p:cNvCxnSpPr>
          <p:nvPr/>
        </p:nvCxnSpPr>
        <p:spPr>
          <a:xfrm flipH="1">
            <a:off x="6753137" y="3095452"/>
            <a:ext cx="7201" cy="1451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36" idx="4"/>
            <a:endCxn id="19" idx="0"/>
          </p:cNvCxnSpPr>
          <p:nvPr/>
        </p:nvCxnSpPr>
        <p:spPr>
          <a:xfrm flipH="1">
            <a:off x="6708620" y="3590563"/>
            <a:ext cx="772" cy="2795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9" idx="2"/>
            <a:endCxn id="37" idx="0"/>
          </p:cNvCxnSpPr>
          <p:nvPr/>
        </p:nvCxnSpPr>
        <p:spPr>
          <a:xfrm flipH="1">
            <a:off x="6708620" y="4219175"/>
            <a:ext cx="1" cy="2717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7" idx="4"/>
            <a:endCxn id="21" idx="1"/>
          </p:cNvCxnSpPr>
          <p:nvPr/>
        </p:nvCxnSpPr>
        <p:spPr>
          <a:xfrm>
            <a:off x="2242473" y="1100248"/>
            <a:ext cx="3188" cy="1343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625701" y="1575185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734752" y="1919595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730855" y="2494260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</a:p>
        </p:txBody>
      </p:sp>
      <p:sp>
        <p:nvSpPr>
          <p:cNvPr id="80" name="Rectangle 79"/>
          <p:cNvSpPr/>
          <p:nvPr/>
        </p:nvSpPr>
        <p:spPr>
          <a:xfrm>
            <a:off x="6356653" y="2165220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</a:t>
            </a:r>
          </a:p>
        </p:txBody>
      </p:sp>
      <p:cxnSp>
        <p:nvCxnSpPr>
          <p:cNvPr id="81" name="Elbow Connector 80"/>
          <p:cNvCxnSpPr>
            <a:stCxn id="30" idx="3"/>
            <a:endCxn id="36" idx="2"/>
          </p:cNvCxnSpPr>
          <p:nvPr/>
        </p:nvCxnSpPr>
        <p:spPr>
          <a:xfrm>
            <a:off x="7246501" y="2066006"/>
            <a:ext cx="265814" cy="1349579"/>
          </a:xfrm>
          <a:prstGeom prst="bentConnector3">
            <a:avLst>
              <a:gd name="adj1" fmla="val 20245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80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195789" y="6236984"/>
            <a:ext cx="289844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135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Overtime Approval</a:t>
            </a:r>
            <a:endParaRPr lang="en-PH" sz="135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4920" y="467633"/>
            <a:ext cx="8440737" cy="275551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789" y="2907167"/>
            <a:ext cx="3514498" cy="296458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0" name="Rectangle 19"/>
          <p:cNvSpPr/>
          <p:nvPr/>
        </p:nvSpPr>
        <p:spPr>
          <a:xfrm>
            <a:off x="629607" y="1924516"/>
            <a:ext cx="7788679" cy="296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20" idx="2"/>
            <a:endCxn id="6" idx="0"/>
          </p:cNvCxnSpPr>
          <p:nvPr/>
        </p:nvCxnSpPr>
        <p:spPr>
          <a:xfrm rot="16200000" flipH="1">
            <a:off x="4395252" y="2349380"/>
            <a:ext cx="686481" cy="42909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894274" y="4202940"/>
            <a:ext cx="1524012" cy="689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ysClr val="windowText" lastClr="000000"/>
                </a:solidFill>
              </a:rPr>
              <a:t>A list of all employees applied for Overtime will appear after double clicking a row</a:t>
            </a:r>
            <a:endParaRPr lang="en-US" sz="9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04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2058132" y="868028"/>
            <a:ext cx="634649" cy="26222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Start</a:t>
            </a:r>
            <a:endParaRPr lang="en-PH" sz="800" dirty="0"/>
          </a:p>
        </p:txBody>
      </p:sp>
      <p:sp>
        <p:nvSpPr>
          <p:cNvPr id="9" name="Rounded Rectangle 8"/>
          <p:cNvSpPr/>
          <p:nvPr/>
        </p:nvSpPr>
        <p:spPr>
          <a:xfrm>
            <a:off x="6200959" y="3900139"/>
            <a:ext cx="1281289" cy="349045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Save </a:t>
            </a:r>
          </a:p>
          <a:p>
            <a:pPr algn="ctr"/>
            <a:r>
              <a:rPr lang="en-US" sz="800" dirty="0"/>
              <a:t>User Data</a:t>
            </a:r>
            <a:endParaRPr lang="en-PH" sz="800" dirty="0"/>
          </a:p>
        </p:txBody>
      </p:sp>
      <p:cxnSp>
        <p:nvCxnSpPr>
          <p:cNvPr id="10" name="Elbow Connector 9"/>
          <p:cNvCxnSpPr>
            <a:stCxn id="13" idx="3"/>
            <a:endCxn id="33" idx="0"/>
          </p:cNvCxnSpPr>
          <p:nvPr/>
        </p:nvCxnSpPr>
        <p:spPr>
          <a:xfrm>
            <a:off x="2783769" y="1862201"/>
            <a:ext cx="655727" cy="71047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arallelogram 10"/>
          <p:cNvSpPr/>
          <p:nvPr/>
        </p:nvSpPr>
        <p:spPr>
          <a:xfrm>
            <a:off x="1878894" y="1264566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File Type</a:t>
            </a:r>
            <a:endParaRPr lang="en-PH" sz="800" dirty="0"/>
          </a:p>
        </p:txBody>
      </p:sp>
      <p:cxnSp>
        <p:nvCxnSpPr>
          <p:cNvPr id="12" name="Straight Arrow Connector 11"/>
          <p:cNvCxnSpPr>
            <a:stCxn id="11" idx="4"/>
            <a:endCxn id="13" idx="0"/>
          </p:cNvCxnSpPr>
          <p:nvPr/>
        </p:nvCxnSpPr>
        <p:spPr>
          <a:xfrm flipH="1">
            <a:off x="2338845" y="1490672"/>
            <a:ext cx="11537" cy="1863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iamond 12"/>
          <p:cNvSpPr/>
          <p:nvPr/>
        </p:nvSpPr>
        <p:spPr>
          <a:xfrm>
            <a:off x="1893920" y="1677054"/>
            <a:ext cx="889848" cy="3702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Group</a:t>
            </a:r>
            <a:endParaRPr lang="en-PH" sz="800" dirty="0"/>
          </a:p>
        </p:txBody>
      </p:sp>
      <p:sp>
        <p:nvSpPr>
          <p:cNvPr id="14" name="Parallelogram 13"/>
          <p:cNvSpPr/>
          <p:nvPr/>
        </p:nvSpPr>
        <p:spPr>
          <a:xfrm>
            <a:off x="1835007" y="2228065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Employee No</a:t>
            </a:r>
            <a:endParaRPr lang="en-PH" sz="800" dirty="0"/>
          </a:p>
        </p:txBody>
      </p:sp>
      <p:sp>
        <p:nvSpPr>
          <p:cNvPr id="15" name="Parallelogram 14"/>
          <p:cNvSpPr/>
          <p:nvPr/>
        </p:nvSpPr>
        <p:spPr>
          <a:xfrm>
            <a:off x="1797683" y="2593991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Date From</a:t>
            </a:r>
            <a:endParaRPr lang="en-PH" sz="800" dirty="0"/>
          </a:p>
        </p:txBody>
      </p:sp>
      <p:sp>
        <p:nvSpPr>
          <p:cNvPr id="16" name="Parallelogram 15"/>
          <p:cNvSpPr/>
          <p:nvPr/>
        </p:nvSpPr>
        <p:spPr>
          <a:xfrm>
            <a:off x="1797682" y="2928529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Date To</a:t>
            </a:r>
            <a:endParaRPr lang="en-PH" sz="800" dirty="0"/>
          </a:p>
        </p:txBody>
      </p:sp>
      <p:sp>
        <p:nvSpPr>
          <p:cNvPr id="17" name="Parallelogram 16"/>
          <p:cNvSpPr/>
          <p:nvPr/>
        </p:nvSpPr>
        <p:spPr>
          <a:xfrm>
            <a:off x="1755346" y="3263067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Shift</a:t>
            </a:r>
            <a:endParaRPr lang="en-PH" sz="800" dirty="0"/>
          </a:p>
        </p:txBody>
      </p:sp>
      <p:sp>
        <p:nvSpPr>
          <p:cNvPr id="18" name="Parallelogram 17"/>
          <p:cNvSpPr/>
          <p:nvPr/>
        </p:nvSpPr>
        <p:spPr>
          <a:xfrm>
            <a:off x="1726770" y="3597605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Purpose</a:t>
            </a:r>
            <a:endParaRPr lang="en-PH" sz="800" dirty="0"/>
          </a:p>
        </p:txBody>
      </p:sp>
      <p:sp>
        <p:nvSpPr>
          <p:cNvPr id="19" name="Parallelogram 18"/>
          <p:cNvSpPr/>
          <p:nvPr/>
        </p:nvSpPr>
        <p:spPr>
          <a:xfrm>
            <a:off x="1688669" y="3926613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OT Type</a:t>
            </a:r>
            <a:endParaRPr lang="en-PH" sz="800" dirty="0"/>
          </a:p>
        </p:txBody>
      </p:sp>
      <p:sp>
        <p:nvSpPr>
          <p:cNvPr id="22" name="Diamond 21"/>
          <p:cNvSpPr/>
          <p:nvPr/>
        </p:nvSpPr>
        <p:spPr>
          <a:xfrm>
            <a:off x="6489636" y="1910867"/>
            <a:ext cx="889848" cy="3702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BIPH</a:t>
            </a:r>
            <a:endParaRPr lang="en-PH" sz="800" dirty="0"/>
          </a:p>
        </p:txBody>
      </p:sp>
      <p:sp>
        <p:nvSpPr>
          <p:cNvPr id="23" name="Parallelogram 22"/>
          <p:cNvSpPr/>
          <p:nvPr/>
        </p:nvSpPr>
        <p:spPr>
          <a:xfrm>
            <a:off x="6386873" y="985660"/>
            <a:ext cx="1108145" cy="30604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Checker</a:t>
            </a:r>
            <a:endParaRPr lang="en-PH" sz="800" dirty="0"/>
          </a:p>
        </p:txBody>
      </p:sp>
      <p:sp>
        <p:nvSpPr>
          <p:cNvPr id="24" name="Parallelogram 23"/>
          <p:cNvSpPr/>
          <p:nvPr/>
        </p:nvSpPr>
        <p:spPr>
          <a:xfrm>
            <a:off x="6374103" y="1443493"/>
            <a:ext cx="1108145" cy="30604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Checker Name</a:t>
            </a:r>
            <a:endParaRPr lang="en-PH" sz="800" dirty="0"/>
          </a:p>
        </p:txBody>
      </p:sp>
      <p:sp>
        <p:nvSpPr>
          <p:cNvPr id="25" name="Parallelogram 24"/>
          <p:cNvSpPr/>
          <p:nvPr/>
        </p:nvSpPr>
        <p:spPr>
          <a:xfrm>
            <a:off x="6380593" y="2403209"/>
            <a:ext cx="1108145" cy="30604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Approver</a:t>
            </a:r>
            <a:endParaRPr lang="en-PH" sz="800" dirty="0"/>
          </a:p>
        </p:txBody>
      </p:sp>
      <p:sp>
        <p:nvSpPr>
          <p:cNvPr id="26" name="Parallelogram 25"/>
          <p:cNvSpPr/>
          <p:nvPr/>
        </p:nvSpPr>
        <p:spPr>
          <a:xfrm>
            <a:off x="6339248" y="2819415"/>
            <a:ext cx="1108145" cy="30604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Approver Name</a:t>
            </a:r>
            <a:endParaRPr lang="en-PH" sz="800" dirty="0"/>
          </a:p>
        </p:txBody>
      </p:sp>
      <p:sp>
        <p:nvSpPr>
          <p:cNvPr id="27" name="Rounded Rectangle 26"/>
          <p:cNvSpPr/>
          <p:nvPr/>
        </p:nvSpPr>
        <p:spPr>
          <a:xfrm>
            <a:off x="2115489" y="4520927"/>
            <a:ext cx="1209675" cy="300869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Assign current user as “Prepared By” </a:t>
            </a:r>
          </a:p>
        </p:txBody>
      </p:sp>
      <p:sp>
        <p:nvSpPr>
          <p:cNvPr id="28" name="Parallelogram 27"/>
          <p:cNvSpPr/>
          <p:nvPr/>
        </p:nvSpPr>
        <p:spPr>
          <a:xfrm>
            <a:off x="5995708" y="3270615"/>
            <a:ext cx="1693335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Submit Button</a:t>
            </a:r>
            <a:endParaRPr lang="en-PH" sz="1200" dirty="0"/>
          </a:p>
        </p:txBody>
      </p:sp>
      <p:sp>
        <p:nvSpPr>
          <p:cNvPr id="29" name="Oval 28"/>
          <p:cNvSpPr/>
          <p:nvPr/>
        </p:nvSpPr>
        <p:spPr>
          <a:xfrm>
            <a:off x="6524278" y="4520927"/>
            <a:ext cx="634649" cy="26222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End</a:t>
            </a:r>
            <a:endParaRPr lang="en-PH" sz="800" dirty="0"/>
          </a:p>
        </p:txBody>
      </p:sp>
      <p:cxnSp>
        <p:nvCxnSpPr>
          <p:cNvPr id="30" name="Straight Arrow Connector 29"/>
          <p:cNvCxnSpPr>
            <a:stCxn id="13" idx="2"/>
            <a:endCxn id="14" idx="1"/>
          </p:cNvCxnSpPr>
          <p:nvPr/>
        </p:nvCxnSpPr>
        <p:spPr>
          <a:xfrm flipH="1">
            <a:off x="2334758" y="2047348"/>
            <a:ext cx="4087" cy="180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4" idx="4"/>
            <a:endCxn id="15" idx="1"/>
          </p:cNvCxnSpPr>
          <p:nvPr/>
        </p:nvCxnSpPr>
        <p:spPr>
          <a:xfrm flipH="1">
            <a:off x="2297434" y="2454172"/>
            <a:ext cx="9061" cy="139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5" idx="4"/>
            <a:endCxn id="16" idx="0"/>
          </p:cNvCxnSpPr>
          <p:nvPr/>
        </p:nvCxnSpPr>
        <p:spPr>
          <a:xfrm flipH="1">
            <a:off x="2269170" y="2820098"/>
            <a:ext cx="1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arallelogram 32"/>
          <p:cNvSpPr/>
          <p:nvPr/>
        </p:nvSpPr>
        <p:spPr>
          <a:xfrm>
            <a:off x="2968008" y="2572680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Date From</a:t>
            </a:r>
            <a:endParaRPr lang="en-PH" sz="800" dirty="0"/>
          </a:p>
        </p:txBody>
      </p:sp>
      <p:sp>
        <p:nvSpPr>
          <p:cNvPr id="34" name="Parallelogram 33"/>
          <p:cNvSpPr/>
          <p:nvPr/>
        </p:nvSpPr>
        <p:spPr>
          <a:xfrm>
            <a:off x="2968007" y="2907218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Date To</a:t>
            </a:r>
            <a:endParaRPr lang="en-PH" sz="800" dirty="0"/>
          </a:p>
        </p:txBody>
      </p:sp>
      <p:sp>
        <p:nvSpPr>
          <p:cNvPr id="35" name="Parallelogram 34"/>
          <p:cNvSpPr/>
          <p:nvPr/>
        </p:nvSpPr>
        <p:spPr>
          <a:xfrm>
            <a:off x="2935196" y="3241756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OT In</a:t>
            </a:r>
            <a:endParaRPr lang="en-PH" sz="800" dirty="0"/>
          </a:p>
        </p:txBody>
      </p:sp>
      <p:sp>
        <p:nvSpPr>
          <p:cNvPr id="36" name="Parallelogram 35"/>
          <p:cNvSpPr/>
          <p:nvPr/>
        </p:nvSpPr>
        <p:spPr>
          <a:xfrm>
            <a:off x="2906620" y="3576294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OT Out</a:t>
            </a:r>
            <a:endParaRPr lang="en-PH" sz="800" dirty="0"/>
          </a:p>
        </p:txBody>
      </p:sp>
      <p:sp>
        <p:nvSpPr>
          <p:cNvPr id="37" name="Parallelogram 36"/>
          <p:cNvSpPr/>
          <p:nvPr/>
        </p:nvSpPr>
        <p:spPr>
          <a:xfrm>
            <a:off x="2878044" y="3905302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OT Type</a:t>
            </a:r>
            <a:endParaRPr lang="en-PH" sz="800" dirty="0"/>
          </a:p>
        </p:txBody>
      </p:sp>
      <p:cxnSp>
        <p:nvCxnSpPr>
          <p:cNvPr id="38" name="Straight Arrow Connector 37"/>
          <p:cNvCxnSpPr>
            <a:stCxn id="33" idx="4"/>
            <a:endCxn id="34" idx="0"/>
          </p:cNvCxnSpPr>
          <p:nvPr/>
        </p:nvCxnSpPr>
        <p:spPr>
          <a:xfrm flipH="1">
            <a:off x="3439495" y="2798787"/>
            <a:ext cx="1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6" idx="4"/>
            <a:endCxn id="17" idx="1"/>
          </p:cNvCxnSpPr>
          <p:nvPr/>
        </p:nvCxnSpPr>
        <p:spPr>
          <a:xfrm flipH="1">
            <a:off x="2255097" y="3154636"/>
            <a:ext cx="14073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4" idx="4"/>
            <a:endCxn id="35" idx="1"/>
          </p:cNvCxnSpPr>
          <p:nvPr/>
        </p:nvCxnSpPr>
        <p:spPr>
          <a:xfrm flipH="1">
            <a:off x="3434946" y="3133325"/>
            <a:ext cx="4548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4"/>
            <a:endCxn id="18" idx="1"/>
          </p:cNvCxnSpPr>
          <p:nvPr/>
        </p:nvCxnSpPr>
        <p:spPr>
          <a:xfrm flipH="1">
            <a:off x="2226521" y="3489174"/>
            <a:ext cx="313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8" idx="4"/>
            <a:endCxn id="19" idx="1"/>
          </p:cNvCxnSpPr>
          <p:nvPr/>
        </p:nvCxnSpPr>
        <p:spPr>
          <a:xfrm flipH="1">
            <a:off x="2188419" y="3823712"/>
            <a:ext cx="9838" cy="1029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4"/>
            <a:endCxn id="36" idx="1"/>
          </p:cNvCxnSpPr>
          <p:nvPr/>
        </p:nvCxnSpPr>
        <p:spPr>
          <a:xfrm flipH="1">
            <a:off x="3406371" y="3467863"/>
            <a:ext cx="313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6" idx="4"/>
            <a:endCxn id="37" idx="1"/>
          </p:cNvCxnSpPr>
          <p:nvPr/>
        </p:nvCxnSpPr>
        <p:spPr>
          <a:xfrm flipH="1">
            <a:off x="3377795" y="3802401"/>
            <a:ext cx="313" cy="1029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9" idx="3"/>
            <a:endCxn id="27" idx="0"/>
          </p:cNvCxnSpPr>
          <p:nvPr/>
        </p:nvCxnSpPr>
        <p:spPr>
          <a:xfrm rot="16200000" flipH="1">
            <a:off x="2242007" y="4042605"/>
            <a:ext cx="368207" cy="58843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7" idx="4"/>
            <a:endCxn id="27" idx="0"/>
          </p:cNvCxnSpPr>
          <p:nvPr/>
        </p:nvCxnSpPr>
        <p:spPr>
          <a:xfrm rot="5400000">
            <a:off x="2840170" y="4011566"/>
            <a:ext cx="389518" cy="62920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Diamond 46"/>
          <p:cNvSpPr/>
          <p:nvPr/>
        </p:nvSpPr>
        <p:spPr>
          <a:xfrm>
            <a:off x="4473327" y="3154636"/>
            <a:ext cx="1009972" cy="58191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With Change</a:t>
            </a:r>
            <a:endParaRPr lang="en-PH" sz="800" dirty="0"/>
          </a:p>
        </p:txBody>
      </p:sp>
      <p:cxnSp>
        <p:nvCxnSpPr>
          <p:cNvPr id="48" name="Elbow Connector 47"/>
          <p:cNvCxnSpPr>
            <a:stCxn id="27" idx="3"/>
            <a:endCxn id="47" idx="2"/>
          </p:cNvCxnSpPr>
          <p:nvPr/>
        </p:nvCxnSpPr>
        <p:spPr>
          <a:xfrm flipV="1">
            <a:off x="3325163" y="3736551"/>
            <a:ext cx="1653150" cy="93481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7" idx="0"/>
            <a:endCxn id="23" idx="5"/>
          </p:cNvCxnSpPr>
          <p:nvPr/>
        </p:nvCxnSpPr>
        <p:spPr>
          <a:xfrm rot="5400000" flipH="1" flipV="1">
            <a:off x="4693744" y="1423253"/>
            <a:ext cx="2015952" cy="144681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281848" y="3187540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</a:p>
        </p:txBody>
      </p:sp>
      <p:cxnSp>
        <p:nvCxnSpPr>
          <p:cNvPr id="51" name="Straight Arrow Connector 50"/>
          <p:cNvCxnSpPr>
            <a:stCxn id="47" idx="3"/>
            <a:endCxn id="28" idx="5"/>
          </p:cNvCxnSpPr>
          <p:nvPr/>
        </p:nvCxnSpPr>
        <p:spPr>
          <a:xfrm>
            <a:off x="5483300" y="3445593"/>
            <a:ext cx="556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560693" y="2814356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</a:t>
            </a:r>
          </a:p>
        </p:txBody>
      </p:sp>
      <p:cxnSp>
        <p:nvCxnSpPr>
          <p:cNvPr id="53" name="Straight Arrow Connector 52"/>
          <p:cNvCxnSpPr>
            <a:stCxn id="23" idx="4"/>
            <a:endCxn id="24" idx="0"/>
          </p:cNvCxnSpPr>
          <p:nvPr/>
        </p:nvCxnSpPr>
        <p:spPr>
          <a:xfrm flipH="1">
            <a:off x="6928175" y="1291707"/>
            <a:ext cx="12770" cy="1517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4" idx="4"/>
            <a:endCxn id="22" idx="0"/>
          </p:cNvCxnSpPr>
          <p:nvPr/>
        </p:nvCxnSpPr>
        <p:spPr>
          <a:xfrm>
            <a:off x="6928176" y="1749539"/>
            <a:ext cx="6385" cy="1613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2"/>
            <a:endCxn id="25" idx="0"/>
          </p:cNvCxnSpPr>
          <p:nvPr/>
        </p:nvCxnSpPr>
        <p:spPr>
          <a:xfrm>
            <a:off x="6934561" y="2281161"/>
            <a:ext cx="105" cy="1220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5" idx="4"/>
            <a:endCxn id="26" idx="1"/>
          </p:cNvCxnSpPr>
          <p:nvPr/>
        </p:nvCxnSpPr>
        <p:spPr>
          <a:xfrm flipH="1">
            <a:off x="6931575" y="2709255"/>
            <a:ext cx="3090" cy="1101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6" idx="4"/>
            <a:endCxn id="28" idx="1"/>
          </p:cNvCxnSpPr>
          <p:nvPr/>
        </p:nvCxnSpPr>
        <p:spPr>
          <a:xfrm flipH="1">
            <a:off x="6886120" y="3125461"/>
            <a:ext cx="7201" cy="1451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8" idx="4"/>
            <a:endCxn id="9" idx="0"/>
          </p:cNvCxnSpPr>
          <p:nvPr/>
        </p:nvCxnSpPr>
        <p:spPr>
          <a:xfrm flipH="1">
            <a:off x="6841603" y="3620572"/>
            <a:ext cx="772" cy="2795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9" idx="2"/>
            <a:endCxn id="29" idx="0"/>
          </p:cNvCxnSpPr>
          <p:nvPr/>
        </p:nvCxnSpPr>
        <p:spPr>
          <a:xfrm flipH="1">
            <a:off x="6841603" y="4249184"/>
            <a:ext cx="1" cy="2717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4"/>
            <a:endCxn id="11" idx="1"/>
          </p:cNvCxnSpPr>
          <p:nvPr/>
        </p:nvCxnSpPr>
        <p:spPr>
          <a:xfrm>
            <a:off x="2375456" y="1130257"/>
            <a:ext cx="3188" cy="1343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758684" y="1605194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867735" y="1949604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863838" y="2524269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489636" y="2195229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</a:t>
            </a:r>
          </a:p>
        </p:txBody>
      </p:sp>
      <p:cxnSp>
        <p:nvCxnSpPr>
          <p:cNvPr id="65" name="Elbow Connector 64"/>
          <p:cNvCxnSpPr>
            <a:stCxn id="22" idx="3"/>
            <a:endCxn id="28" idx="2"/>
          </p:cNvCxnSpPr>
          <p:nvPr/>
        </p:nvCxnSpPr>
        <p:spPr>
          <a:xfrm>
            <a:off x="7379484" y="2096015"/>
            <a:ext cx="265814" cy="1349579"/>
          </a:xfrm>
          <a:prstGeom prst="bentConnector3">
            <a:avLst>
              <a:gd name="adj1" fmla="val 20245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034929" y="6230584"/>
            <a:ext cx="289844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135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Overtime Approval Process</a:t>
            </a:r>
            <a:endParaRPr lang="en-PH" sz="135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907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53891" y="6268164"/>
            <a:ext cx="289844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135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Change Schedule</a:t>
            </a:r>
            <a:endParaRPr lang="en-PH" sz="135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067" y="411745"/>
            <a:ext cx="8166327" cy="413984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81" t="2487" r="1673" b="2460"/>
          <a:stretch/>
        </p:blipFill>
        <p:spPr>
          <a:xfrm>
            <a:off x="864973" y="3207144"/>
            <a:ext cx="4377836" cy="268888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6376086" y="4120435"/>
            <a:ext cx="1943346" cy="303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10" idx="2"/>
            <a:endCxn id="9" idx="3"/>
          </p:cNvCxnSpPr>
          <p:nvPr/>
        </p:nvCxnSpPr>
        <p:spPr>
          <a:xfrm rot="5400000">
            <a:off x="6231351" y="3435176"/>
            <a:ext cx="127867" cy="2104950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614080" y="4764676"/>
            <a:ext cx="1524012" cy="689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ysClr val="windowText" lastClr="000000"/>
                </a:solidFill>
              </a:rPr>
              <a:t>A list of all employees applied for Change Schedule </a:t>
            </a:r>
            <a:r>
              <a:rPr lang="en-US" sz="900" dirty="0">
                <a:solidFill>
                  <a:sysClr val="windowText" lastClr="000000"/>
                </a:solidFill>
              </a:rPr>
              <a:t>w</a:t>
            </a:r>
            <a:r>
              <a:rPr lang="en-US" sz="900" dirty="0" smtClean="0">
                <a:solidFill>
                  <a:sysClr val="windowText" lastClr="000000"/>
                </a:solidFill>
              </a:rPr>
              <a:t>ill appear after double clicking a row</a:t>
            </a:r>
            <a:endParaRPr lang="en-US" sz="9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48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val 65"/>
          <p:cNvSpPr/>
          <p:nvPr/>
        </p:nvSpPr>
        <p:spPr>
          <a:xfrm>
            <a:off x="2024004" y="1011014"/>
            <a:ext cx="634649" cy="26222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Start</a:t>
            </a:r>
            <a:endParaRPr lang="en-PH" sz="800" dirty="0"/>
          </a:p>
        </p:txBody>
      </p:sp>
      <p:sp>
        <p:nvSpPr>
          <p:cNvPr id="67" name="Rounded Rectangle 66"/>
          <p:cNvSpPr/>
          <p:nvPr/>
        </p:nvSpPr>
        <p:spPr>
          <a:xfrm>
            <a:off x="6166831" y="4043125"/>
            <a:ext cx="1281289" cy="349045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Save </a:t>
            </a:r>
          </a:p>
          <a:p>
            <a:pPr algn="ctr"/>
            <a:r>
              <a:rPr lang="en-US" sz="800" dirty="0"/>
              <a:t>User Data</a:t>
            </a:r>
            <a:endParaRPr lang="en-PH" sz="800" dirty="0"/>
          </a:p>
        </p:txBody>
      </p:sp>
      <p:cxnSp>
        <p:nvCxnSpPr>
          <p:cNvPr id="68" name="Elbow Connector 67"/>
          <p:cNvCxnSpPr>
            <a:stCxn id="71" idx="3"/>
            <a:endCxn id="88" idx="0"/>
          </p:cNvCxnSpPr>
          <p:nvPr/>
        </p:nvCxnSpPr>
        <p:spPr>
          <a:xfrm>
            <a:off x="2749641" y="2005187"/>
            <a:ext cx="655727" cy="71047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Parallelogram 68"/>
          <p:cNvSpPr/>
          <p:nvPr/>
        </p:nvSpPr>
        <p:spPr>
          <a:xfrm>
            <a:off x="1844766" y="1407552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File Type</a:t>
            </a:r>
            <a:endParaRPr lang="en-PH" sz="800" dirty="0"/>
          </a:p>
        </p:txBody>
      </p:sp>
      <p:cxnSp>
        <p:nvCxnSpPr>
          <p:cNvPr id="70" name="Straight Arrow Connector 69"/>
          <p:cNvCxnSpPr>
            <a:stCxn id="69" idx="4"/>
            <a:endCxn id="71" idx="0"/>
          </p:cNvCxnSpPr>
          <p:nvPr/>
        </p:nvCxnSpPr>
        <p:spPr>
          <a:xfrm flipH="1">
            <a:off x="2304717" y="1633658"/>
            <a:ext cx="11537" cy="1863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Diamond 70"/>
          <p:cNvSpPr/>
          <p:nvPr/>
        </p:nvSpPr>
        <p:spPr>
          <a:xfrm>
            <a:off x="1859792" y="1820040"/>
            <a:ext cx="889848" cy="3702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Group</a:t>
            </a:r>
            <a:endParaRPr lang="en-PH" sz="800" dirty="0"/>
          </a:p>
        </p:txBody>
      </p:sp>
      <p:sp>
        <p:nvSpPr>
          <p:cNvPr id="72" name="Parallelogram 71"/>
          <p:cNvSpPr/>
          <p:nvPr/>
        </p:nvSpPr>
        <p:spPr>
          <a:xfrm>
            <a:off x="1800879" y="2371051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Employee No</a:t>
            </a:r>
            <a:endParaRPr lang="en-PH" sz="800" dirty="0"/>
          </a:p>
        </p:txBody>
      </p:sp>
      <p:sp>
        <p:nvSpPr>
          <p:cNvPr id="73" name="Parallelogram 72"/>
          <p:cNvSpPr/>
          <p:nvPr/>
        </p:nvSpPr>
        <p:spPr>
          <a:xfrm>
            <a:off x="1763555" y="2736977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Date From</a:t>
            </a:r>
            <a:endParaRPr lang="en-PH" sz="800" dirty="0"/>
          </a:p>
        </p:txBody>
      </p:sp>
      <p:sp>
        <p:nvSpPr>
          <p:cNvPr id="74" name="Parallelogram 73"/>
          <p:cNvSpPr/>
          <p:nvPr/>
        </p:nvSpPr>
        <p:spPr>
          <a:xfrm>
            <a:off x="1763554" y="3071515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Date To</a:t>
            </a:r>
            <a:endParaRPr lang="en-PH" sz="800" dirty="0"/>
          </a:p>
        </p:txBody>
      </p:sp>
      <p:sp>
        <p:nvSpPr>
          <p:cNvPr id="75" name="Parallelogram 74"/>
          <p:cNvSpPr/>
          <p:nvPr/>
        </p:nvSpPr>
        <p:spPr>
          <a:xfrm>
            <a:off x="1721218" y="3406053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Shift</a:t>
            </a:r>
            <a:endParaRPr lang="en-PH" sz="800" dirty="0"/>
          </a:p>
        </p:txBody>
      </p:sp>
      <p:sp>
        <p:nvSpPr>
          <p:cNvPr id="76" name="Parallelogram 75"/>
          <p:cNvSpPr/>
          <p:nvPr/>
        </p:nvSpPr>
        <p:spPr>
          <a:xfrm>
            <a:off x="1692642" y="3740591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Reason for filing</a:t>
            </a:r>
            <a:endParaRPr lang="en-PH" sz="800" dirty="0"/>
          </a:p>
        </p:txBody>
      </p:sp>
      <p:sp>
        <p:nvSpPr>
          <p:cNvPr id="77" name="Diamond 76"/>
          <p:cNvSpPr/>
          <p:nvPr/>
        </p:nvSpPr>
        <p:spPr>
          <a:xfrm>
            <a:off x="6455508" y="2053853"/>
            <a:ext cx="889848" cy="3702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BIPH</a:t>
            </a:r>
            <a:endParaRPr lang="en-PH" sz="800" dirty="0"/>
          </a:p>
        </p:txBody>
      </p:sp>
      <p:sp>
        <p:nvSpPr>
          <p:cNvPr id="78" name="Parallelogram 77"/>
          <p:cNvSpPr/>
          <p:nvPr/>
        </p:nvSpPr>
        <p:spPr>
          <a:xfrm>
            <a:off x="6352745" y="1128646"/>
            <a:ext cx="1108145" cy="30604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Checker</a:t>
            </a:r>
            <a:endParaRPr lang="en-PH" sz="800" dirty="0"/>
          </a:p>
        </p:txBody>
      </p:sp>
      <p:sp>
        <p:nvSpPr>
          <p:cNvPr id="79" name="Parallelogram 78"/>
          <p:cNvSpPr/>
          <p:nvPr/>
        </p:nvSpPr>
        <p:spPr>
          <a:xfrm>
            <a:off x="6339975" y="1586479"/>
            <a:ext cx="1108145" cy="30604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Checker Name</a:t>
            </a:r>
            <a:endParaRPr lang="en-PH" sz="800" dirty="0"/>
          </a:p>
        </p:txBody>
      </p:sp>
      <p:sp>
        <p:nvSpPr>
          <p:cNvPr id="80" name="Parallelogram 79"/>
          <p:cNvSpPr/>
          <p:nvPr/>
        </p:nvSpPr>
        <p:spPr>
          <a:xfrm>
            <a:off x="6346465" y="2546195"/>
            <a:ext cx="1108145" cy="30604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Approver</a:t>
            </a:r>
            <a:endParaRPr lang="en-PH" sz="800" dirty="0"/>
          </a:p>
        </p:txBody>
      </p:sp>
      <p:sp>
        <p:nvSpPr>
          <p:cNvPr id="81" name="Parallelogram 80"/>
          <p:cNvSpPr/>
          <p:nvPr/>
        </p:nvSpPr>
        <p:spPr>
          <a:xfrm>
            <a:off x="6305120" y="2962401"/>
            <a:ext cx="1108145" cy="30604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Approver Name</a:t>
            </a:r>
            <a:endParaRPr lang="en-PH" sz="800" dirty="0"/>
          </a:p>
        </p:txBody>
      </p:sp>
      <p:sp>
        <p:nvSpPr>
          <p:cNvPr id="82" name="Rounded Rectangle 81"/>
          <p:cNvSpPr/>
          <p:nvPr/>
        </p:nvSpPr>
        <p:spPr>
          <a:xfrm>
            <a:off x="2081361" y="4663913"/>
            <a:ext cx="1209675" cy="300869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Assign current user as “Prepared By” </a:t>
            </a:r>
          </a:p>
        </p:txBody>
      </p:sp>
      <p:sp>
        <p:nvSpPr>
          <p:cNvPr id="83" name="Parallelogram 82"/>
          <p:cNvSpPr/>
          <p:nvPr/>
        </p:nvSpPr>
        <p:spPr>
          <a:xfrm>
            <a:off x="5961580" y="3413601"/>
            <a:ext cx="1693335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Submit Button</a:t>
            </a:r>
            <a:endParaRPr lang="en-PH" sz="1200" dirty="0"/>
          </a:p>
        </p:txBody>
      </p:sp>
      <p:sp>
        <p:nvSpPr>
          <p:cNvPr id="84" name="Oval 83"/>
          <p:cNvSpPr/>
          <p:nvPr/>
        </p:nvSpPr>
        <p:spPr>
          <a:xfrm>
            <a:off x="6490150" y="4663913"/>
            <a:ext cx="634649" cy="26222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End</a:t>
            </a:r>
            <a:endParaRPr lang="en-PH" sz="800" dirty="0"/>
          </a:p>
        </p:txBody>
      </p:sp>
      <p:cxnSp>
        <p:nvCxnSpPr>
          <p:cNvPr id="85" name="Straight Arrow Connector 84"/>
          <p:cNvCxnSpPr>
            <a:stCxn id="71" idx="2"/>
            <a:endCxn id="72" idx="1"/>
          </p:cNvCxnSpPr>
          <p:nvPr/>
        </p:nvCxnSpPr>
        <p:spPr>
          <a:xfrm flipH="1">
            <a:off x="2300630" y="2190334"/>
            <a:ext cx="4087" cy="180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2" idx="4"/>
            <a:endCxn id="73" idx="1"/>
          </p:cNvCxnSpPr>
          <p:nvPr/>
        </p:nvCxnSpPr>
        <p:spPr>
          <a:xfrm flipH="1">
            <a:off x="2263306" y="2597158"/>
            <a:ext cx="9061" cy="139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3" idx="4"/>
            <a:endCxn id="74" idx="0"/>
          </p:cNvCxnSpPr>
          <p:nvPr/>
        </p:nvCxnSpPr>
        <p:spPr>
          <a:xfrm flipH="1">
            <a:off x="2235042" y="2963084"/>
            <a:ext cx="1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Parallelogram 87"/>
          <p:cNvSpPr/>
          <p:nvPr/>
        </p:nvSpPr>
        <p:spPr>
          <a:xfrm>
            <a:off x="2933880" y="2715666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Date From</a:t>
            </a:r>
            <a:endParaRPr lang="en-PH" sz="800" dirty="0"/>
          </a:p>
        </p:txBody>
      </p:sp>
      <p:sp>
        <p:nvSpPr>
          <p:cNvPr id="89" name="Parallelogram 88"/>
          <p:cNvSpPr/>
          <p:nvPr/>
        </p:nvSpPr>
        <p:spPr>
          <a:xfrm>
            <a:off x="2933879" y="3050204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Date To</a:t>
            </a:r>
            <a:endParaRPr lang="en-PH" sz="800" dirty="0"/>
          </a:p>
        </p:txBody>
      </p:sp>
      <p:sp>
        <p:nvSpPr>
          <p:cNvPr id="90" name="Parallelogram 89"/>
          <p:cNvSpPr/>
          <p:nvPr/>
        </p:nvSpPr>
        <p:spPr>
          <a:xfrm>
            <a:off x="2901068" y="3384742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Shift</a:t>
            </a:r>
            <a:endParaRPr lang="en-PH" sz="800" dirty="0"/>
          </a:p>
        </p:txBody>
      </p:sp>
      <p:sp>
        <p:nvSpPr>
          <p:cNvPr id="91" name="Parallelogram 90"/>
          <p:cNvSpPr/>
          <p:nvPr/>
        </p:nvSpPr>
        <p:spPr>
          <a:xfrm>
            <a:off x="2872492" y="3719280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Reason for filing</a:t>
            </a:r>
            <a:endParaRPr lang="en-PH" sz="800" dirty="0"/>
          </a:p>
        </p:txBody>
      </p:sp>
      <p:cxnSp>
        <p:nvCxnSpPr>
          <p:cNvPr id="92" name="Straight Arrow Connector 91"/>
          <p:cNvCxnSpPr>
            <a:stCxn id="88" idx="4"/>
            <a:endCxn id="89" idx="0"/>
          </p:cNvCxnSpPr>
          <p:nvPr/>
        </p:nvCxnSpPr>
        <p:spPr>
          <a:xfrm flipH="1">
            <a:off x="3405367" y="2941773"/>
            <a:ext cx="1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4" idx="4"/>
            <a:endCxn id="75" idx="1"/>
          </p:cNvCxnSpPr>
          <p:nvPr/>
        </p:nvCxnSpPr>
        <p:spPr>
          <a:xfrm flipH="1">
            <a:off x="2220969" y="3297622"/>
            <a:ext cx="14073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9" idx="4"/>
            <a:endCxn id="90" idx="1"/>
          </p:cNvCxnSpPr>
          <p:nvPr/>
        </p:nvCxnSpPr>
        <p:spPr>
          <a:xfrm flipH="1">
            <a:off x="3400818" y="3276311"/>
            <a:ext cx="4548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75" idx="4"/>
            <a:endCxn id="76" idx="1"/>
          </p:cNvCxnSpPr>
          <p:nvPr/>
        </p:nvCxnSpPr>
        <p:spPr>
          <a:xfrm flipH="1">
            <a:off x="2192393" y="3632160"/>
            <a:ext cx="313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4"/>
            <a:endCxn id="91" idx="1"/>
          </p:cNvCxnSpPr>
          <p:nvPr/>
        </p:nvCxnSpPr>
        <p:spPr>
          <a:xfrm flipH="1">
            <a:off x="3372243" y="3610849"/>
            <a:ext cx="313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stCxn id="76" idx="3"/>
            <a:endCxn id="82" idx="0"/>
          </p:cNvCxnSpPr>
          <p:nvPr/>
        </p:nvCxnSpPr>
        <p:spPr>
          <a:xfrm rot="16200000" flipH="1">
            <a:off x="2062425" y="4040138"/>
            <a:ext cx="697215" cy="55033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91" idx="4"/>
            <a:endCxn id="82" idx="0"/>
          </p:cNvCxnSpPr>
          <p:nvPr/>
        </p:nvCxnSpPr>
        <p:spPr>
          <a:xfrm rot="5400000">
            <a:off x="2655826" y="3975760"/>
            <a:ext cx="718526" cy="65778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Diamond 98"/>
          <p:cNvSpPr/>
          <p:nvPr/>
        </p:nvSpPr>
        <p:spPr>
          <a:xfrm>
            <a:off x="4439199" y="3297622"/>
            <a:ext cx="1009972" cy="58191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With Change</a:t>
            </a:r>
            <a:endParaRPr lang="en-PH" sz="800" dirty="0"/>
          </a:p>
        </p:txBody>
      </p:sp>
      <p:cxnSp>
        <p:nvCxnSpPr>
          <p:cNvPr id="100" name="Elbow Connector 99"/>
          <p:cNvCxnSpPr>
            <a:stCxn id="82" idx="3"/>
            <a:endCxn id="99" idx="2"/>
          </p:cNvCxnSpPr>
          <p:nvPr/>
        </p:nvCxnSpPr>
        <p:spPr>
          <a:xfrm flipV="1">
            <a:off x="3291035" y="3879537"/>
            <a:ext cx="1653150" cy="93481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99" idx="0"/>
            <a:endCxn id="78" idx="5"/>
          </p:cNvCxnSpPr>
          <p:nvPr/>
        </p:nvCxnSpPr>
        <p:spPr>
          <a:xfrm rot="5400000" flipH="1" flipV="1">
            <a:off x="4659616" y="1566239"/>
            <a:ext cx="2015952" cy="144681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5247720" y="3330526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</a:p>
        </p:txBody>
      </p:sp>
      <p:cxnSp>
        <p:nvCxnSpPr>
          <p:cNvPr id="103" name="Straight Arrow Connector 102"/>
          <p:cNvCxnSpPr>
            <a:stCxn id="99" idx="3"/>
            <a:endCxn id="83" idx="5"/>
          </p:cNvCxnSpPr>
          <p:nvPr/>
        </p:nvCxnSpPr>
        <p:spPr>
          <a:xfrm>
            <a:off x="5449172" y="3588579"/>
            <a:ext cx="556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526565" y="2957342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</a:t>
            </a:r>
          </a:p>
        </p:txBody>
      </p:sp>
      <p:cxnSp>
        <p:nvCxnSpPr>
          <p:cNvPr id="105" name="Straight Arrow Connector 104"/>
          <p:cNvCxnSpPr>
            <a:stCxn id="78" idx="4"/>
            <a:endCxn id="79" idx="0"/>
          </p:cNvCxnSpPr>
          <p:nvPr/>
        </p:nvCxnSpPr>
        <p:spPr>
          <a:xfrm flipH="1">
            <a:off x="6894047" y="1434693"/>
            <a:ext cx="12770" cy="1517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79" idx="4"/>
            <a:endCxn id="77" idx="0"/>
          </p:cNvCxnSpPr>
          <p:nvPr/>
        </p:nvCxnSpPr>
        <p:spPr>
          <a:xfrm>
            <a:off x="6894048" y="1892525"/>
            <a:ext cx="6385" cy="1613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77" idx="2"/>
            <a:endCxn id="80" idx="0"/>
          </p:cNvCxnSpPr>
          <p:nvPr/>
        </p:nvCxnSpPr>
        <p:spPr>
          <a:xfrm>
            <a:off x="6900433" y="2424147"/>
            <a:ext cx="105" cy="1220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stCxn id="80" idx="4"/>
            <a:endCxn id="81" idx="1"/>
          </p:cNvCxnSpPr>
          <p:nvPr/>
        </p:nvCxnSpPr>
        <p:spPr>
          <a:xfrm flipH="1">
            <a:off x="6897447" y="2852241"/>
            <a:ext cx="3090" cy="1101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81" idx="4"/>
            <a:endCxn id="83" idx="1"/>
          </p:cNvCxnSpPr>
          <p:nvPr/>
        </p:nvCxnSpPr>
        <p:spPr>
          <a:xfrm flipH="1">
            <a:off x="6851992" y="3268447"/>
            <a:ext cx="7201" cy="1451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83" idx="4"/>
            <a:endCxn id="67" idx="0"/>
          </p:cNvCxnSpPr>
          <p:nvPr/>
        </p:nvCxnSpPr>
        <p:spPr>
          <a:xfrm flipH="1">
            <a:off x="6807475" y="3763558"/>
            <a:ext cx="772" cy="2795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67" idx="2"/>
            <a:endCxn id="84" idx="0"/>
          </p:cNvCxnSpPr>
          <p:nvPr/>
        </p:nvCxnSpPr>
        <p:spPr>
          <a:xfrm flipH="1">
            <a:off x="6807475" y="4392170"/>
            <a:ext cx="1" cy="2717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66" idx="4"/>
            <a:endCxn id="69" idx="1"/>
          </p:cNvCxnSpPr>
          <p:nvPr/>
        </p:nvCxnSpPr>
        <p:spPr>
          <a:xfrm>
            <a:off x="2341328" y="1273243"/>
            <a:ext cx="3188" cy="1343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2724556" y="1748180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1833607" y="2092590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7829710" y="2667255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6455508" y="2338215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</a:t>
            </a:r>
          </a:p>
        </p:txBody>
      </p:sp>
      <p:cxnSp>
        <p:nvCxnSpPr>
          <p:cNvPr id="117" name="Elbow Connector 116"/>
          <p:cNvCxnSpPr>
            <a:stCxn id="77" idx="3"/>
            <a:endCxn id="83" idx="2"/>
          </p:cNvCxnSpPr>
          <p:nvPr/>
        </p:nvCxnSpPr>
        <p:spPr>
          <a:xfrm>
            <a:off x="7345356" y="2239001"/>
            <a:ext cx="265814" cy="1349579"/>
          </a:xfrm>
          <a:prstGeom prst="bentConnector3">
            <a:avLst>
              <a:gd name="adj1" fmla="val 20245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3106882" y="6268926"/>
            <a:ext cx="289844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135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Change Schedule Process</a:t>
            </a:r>
            <a:endParaRPr lang="en-PH" sz="135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213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162" y="350860"/>
            <a:ext cx="8635113" cy="219107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3064864" y="6215005"/>
            <a:ext cx="289844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135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Change Schedule Approval</a:t>
            </a:r>
            <a:endParaRPr lang="en-PH" sz="135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8449" y="2394857"/>
            <a:ext cx="4121838" cy="347689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0" name="Rectangle 19"/>
          <p:cNvSpPr/>
          <p:nvPr/>
        </p:nvSpPr>
        <p:spPr>
          <a:xfrm>
            <a:off x="484465" y="1475426"/>
            <a:ext cx="7788679" cy="2961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20" idx="2"/>
            <a:endCxn id="6" idx="0"/>
          </p:cNvCxnSpPr>
          <p:nvPr/>
        </p:nvCxnSpPr>
        <p:spPr>
          <a:xfrm rot="16200000" flipH="1">
            <a:off x="4202456" y="1947944"/>
            <a:ext cx="623261" cy="27056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894274" y="4202940"/>
            <a:ext cx="1524012" cy="689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ysClr val="windowText" lastClr="000000"/>
                </a:solidFill>
              </a:rPr>
              <a:t>A list of all employees applied for Change Schedule will appear after double clicking a row</a:t>
            </a:r>
            <a:endParaRPr lang="en-US" sz="9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28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/>
          <p:cNvSpPr/>
          <p:nvPr/>
        </p:nvSpPr>
        <p:spPr>
          <a:xfrm>
            <a:off x="2029103" y="1013172"/>
            <a:ext cx="634649" cy="26222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Start</a:t>
            </a:r>
            <a:endParaRPr lang="en-PH" sz="800" dirty="0"/>
          </a:p>
        </p:txBody>
      </p:sp>
      <p:sp>
        <p:nvSpPr>
          <p:cNvPr id="55" name="Rounded Rectangle 54"/>
          <p:cNvSpPr/>
          <p:nvPr/>
        </p:nvSpPr>
        <p:spPr>
          <a:xfrm>
            <a:off x="6171930" y="4045283"/>
            <a:ext cx="1281289" cy="349045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Save </a:t>
            </a:r>
          </a:p>
          <a:p>
            <a:pPr algn="ctr"/>
            <a:r>
              <a:rPr lang="en-US" sz="800" dirty="0"/>
              <a:t>User Data</a:t>
            </a:r>
            <a:endParaRPr lang="en-PH" sz="800" dirty="0"/>
          </a:p>
        </p:txBody>
      </p:sp>
      <p:cxnSp>
        <p:nvCxnSpPr>
          <p:cNvPr id="56" name="Elbow Connector 55"/>
          <p:cNvCxnSpPr>
            <a:stCxn id="59" idx="3"/>
            <a:endCxn id="128" idx="0"/>
          </p:cNvCxnSpPr>
          <p:nvPr/>
        </p:nvCxnSpPr>
        <p:spPr>
          <a:xfrm>
            <a:off x="2754740" y="2007345"/>
            <a:ext cx="655727" cy="71047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Parallelogram 56"/>
          <p:cNvSpPr/>
          <p:nvPr/>
        </p:nvSpPr>
        <p:spPr>
          <a:xfrm>
            <a:off x="1849865" y="1409710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File Type</a:t>
            </a:r>
            <a:endParaRPr lang="en-PH" sz="800" dirty="0"/>
          </a:p>
        </p:txBody>
      </p:sp>
      <p:cxnSp>
        <p:nvCxnSpPr>
          <p:cNvPr id="58" name="Straight Arrow Connector 57"/>
          <p:cNvCxnSpPr>
            <a:stCxn id="57" idx="4"/>
            <a:endCxn id="59" idx="0"/>
          </p:cNvCxnSpPr>
          <p:nvPr/>
        </p:nvCxnSpPr>
        <p:spPr>
          <a:xfrm flipH="1">
            <a:off x="2309816" y="1635816"/>
            <a:ext cx="11537" cy="1863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Diamond 58"/>
          <p:cNvSpPr/>
          <p:nvPr/>
        </p:nvSpPr>
        <p:spPr>
          <a:xfrm>
            <a:off x="1864891" y="1822198"/>
            <a:ext cx="889848" cy="3702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Group</a:t>
            </a:r>
            <a:endParaRPr lang="en-PH" sz="800" dirty="0"/>
          </a:p>
        </p:txBody>
      </p:sp>
      <p:sp>
        <p:nvSpPr>
          <p:cNvPr id="60" name="Parallelogram 59"/>
          <p:cNvSpPr/>
          <p:nvPr/>
        </p:nvSpPr>
        <p:spPr>
          <a:xfrm>
            <a:off x="1805978" y="2373209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Employee No</a:t>
            </a:r>
            <a:endParaRPr lang="en-PH" sz="800" dirty="0"/>
          </a:p>
        </p:txBody>
      </p:sp>
      <p:sp>
        <p:nvSpPr>
          <p:cNvPr id="61" name="Parallelogram 60"/>
          <p:cNvSpPr/>
          <p:nvPr/>
        </p:nvSpPr>
        <p:spPr>
          <a:xfrm>
            <a:off x="1768654" y="2739135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Date From</a:t>
            </a:r>
            <a:endParaRPr lang="en-PH" sz="800" dirty="0"/>
          </a:p>
        </p:txBody>
      </p:sp>
      <p:sp>
        <p:nvSpPr>
          <p:cNvPr id="62" name="Parallelogram 61"/>
          <p:cNvSpPr/>
          <p:nvPr/>
        </p:nvSpPr>
        <p:spPr>
          <a:xfrm>
            <a:off x="1768653" y="3073673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Date To</a:t>
            </a:r>
            <a:endParaRPr lang="en-PH" sz="800" dirty="0"/>
          </a:p>
        </p:txBody>
      </p:sp>
      <p:sp>
        <p:nvSpPr>
          <p:cNvPr id="63" name="Parallelogram 62"/>
          <p:cNvSpPr/>
          <p:nvPr/>
        </p:nvSpPr>
        <p:spPr>
          <a:xfrm>
            <a:off x="1726317" y="3408211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Shift</a:t>
            </a:r>
            <a:endParaRPr lang="en-PH" sz="800" dirty="0"/>
          </a:p>
        </p:txBody>
      </p:sp>
      <p:sp>
        <p:nvSpPr>
          <p:cNvPr id="64" name="Parallelogram 63"/>
          <p:cNvSpPr/>
          <p:nvPr/>
        </p:nvSpPr>
        <p:spPr>
          <a:xfrm>
            <a:off x="1697741" y="3742749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Reason for filing</a:t>
            </a:r>
            <a:endParaRPr lang="en-PH" sz="800" dirty="0"/>
          </a:p>
        </p:txBody>
      </p:sp>
      <p:sp>
        <p:nvSpPr>
          <p:cNvPr id="65" name="Diamond 64"/>
          <p:cNvSpPr/>
          <p:nvPr/>
        </p:nvSpPr>
        <p:spPr>
          <a:xfrm>
            <a:off x="6460607" y="2056011"/>
            <a:ext cx="889848" cy="37029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BIPH</a:t>
            </a:r>
            <a:endParaRPr lang="en-PH" sz="800" dirty="0"/>
          </a:p>
        </p:txBody>
      </p:sp>
      <p:sp>
        <p:nvSpPr>
          <p:cNvPr id="118" name="Parallelogram 117"/>
          <p:cNvSpPr/>
          <p:nvPr/>
        </p:nvSpPr>
        <p:spPr>
          <a:xfrm>
            <a:off x="6357844" y="1130804"/>
            <a:ext cx="1108145" cy="30604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Checker</a:t>
            </a:r>
            <a:endParaRPr lang="en-PH" sz="800" dirty="0"/>
          </a:p>
        </p:txBody>
      </p:sp>
      <p:sp>
        <p:nvSpPr>
          <p:cNvPr id="119" name="Parallelogram 118"/>
          <p:cNvSpPr/>
          <p:nvPr/>
        </p:nvSpPr>
        <p:spPr>
          <a:xfrm>
            <a:off x="6345074" y="1588637"/>
            <a:ext cx="1108145" cy="30604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Checker Name</a:t>
            </a:r>
            <a:endParaRPr lang="en-PH" sz="800" dirty="0"/>
          </a:p>
        </p:txBody>
      </p:sp>
      <p:sp>
        <p:nvSpPr>
          <p:cNvPr id="120" name="Parallelogram 119"/>
          <p:cNvSpPr/>
          <p:nvPr/>
        </p:nvSpPr>
        <p:spPr>
          <a:xfrm>
            <a:off x="6351564" y="2548353"/>
            <a:ext cx="1108145" cy="30604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Approver</a:t>
            </a:r>
            <a:endParaRPr lang="en-PH" sz="800" dirty="0"/>
          </a:p>
        </p:txBody>
      </p:sp>
      <p:sp>
        <p:nvSpPr>
          <p:cNvPr id="121" name="Parallelogram 120"/>
          <p:cNvSpPr/>
          <p:nvPr/>
        </p:nvSpPr>
        <p:spPr>
          <a:xfrm>
            <a:off x="6310219" y="2964559"/>
            <a:ext cx="1108145" cy="30604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Approver Name</a:t>
            </a:r>
            <a:endParaRPr lang="en-PH" sz="800" dirty="0"/>
          </a:p>
        </p:txBody>
      </p:sp>
      <p:sp>
        <p:nvSpPr>
          <p:cNvPr id="122" name="Rounded Rectangle 121"/>
          <p:cNvSpPr/>
          <p:nvPr/>
        </p:nvSpPr>
        <p:spPr>
          <a:xfrm>
            <a:off x="2086460" y="4666071"/>
            <a:ext cx="1209675" cy="300869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Assign current user as “Prepared By” </a:t>
            </a:r>
          </a:p>
        </p:txBody>
      </p:sp>
      <p:sp>
        <p:nvSpPr>
          <p:cNvPr id="123" name="Parallelogram 122"/>
          <p:cNvSpPr/>
          <p:nvPr/>
        </p:nvSpPr>
        <p:spPr>
          <a:xfrm>
            <a:off x="5966679" y="3415759"/>
            <a:ext cx="1693335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Submit Button</a:t>
            </a:r>
            <a:endParaRPr lang="en-PH" sz="1200" dirty="0"/>
          </a:p>
        </p:txBody>
      </p:sp>
      <p:sp>
        <p:nvSpPr>
          <p:cNvPr id="124" name="Oval 123"/>
          <p:cNvSpPr/>
          <p:nvPr/>
        </p:nvSpPr>
        <p:spPr>
          <a:xfrm>
            <a:off x="6495249" y="4666071"/>
            <a:ext cx="634649" cy="26222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End</a:t>
            </a:r>
            <a:endParaRPr lang="en-PH" sz="800" dirty="0"/>
          </a:p>
        </p:txBody>
      </p:sp>
      <p:cxnSp>
        <p:nvCxnSpPr>
          <p:cNvPr id="125" name="Straight Arrow Connector 124"/>
          <p:cNvCxnSpPr>
            <a:stCxn id="59" idx="2"/>
            <a:endCxn id="60" idx="1"/>
          </p:cNvCxnSpPr>
          <p:nvPr/>
        </p:nvCxnSpPr>
        <p:spPr>
          <a:xfrm flipH="1">
            <a:off x="2305729" y="2192492"/>
            <a:ext cx="4087" cy="180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0" idx="4"/>
            <a:endCxn id="61" idx="1"/>
          </p:cNvCxnSpPr>
          <p:nvPr/>
        </p:nvCxnSpPr>
        <p:spPr>
          <a:xfrm flipH="1">
            <a:off x="2268405" y="2599316"/>
            <a:ext cx="9061" cy="139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61" idx="4"/>
            <a:endCxn id="62" idx="0"/>
          </p:cNvCxnSpPr>
          <p:nvPr/>
        </p:nvCxnSpPr>
        <p:spPr>
          <a:xfrm flipH="1">
            <a:off x="2240141" y="2965242"/>
            <a:ext cx="1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Parallelogram 127"/>
          <p:cNvSpPr/>
          <p:nvPr/>
        </p:nvSpPr>
        <p:spPr>
          <a:xfrm>
            <a:off x="2938979" y="2717824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Date From</a:t>
            </a:r>
            <a:endParaRPr lang="en-PH" sz="800" dirty="0"/>
          </a:p>
        </p:txBody>
      </p:sp>
      <p:sp>
        <p:nvSpPr>
          <p:cNvPr id="129" name="Parallelogram 128"/>
          <p:cNvSpPr/>
          <p:nvPr/>
        </p:nvSpPr>
        <p:spPr>
          <a:xfrm>
            <a:off x="2938978" y="3052362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Select Date To</a:t>
            </a:r>
            <a:endParaRPr lang="en-PH" sz="800" dirty="0"/>
          </a:p>
        </p:txBody>
      </p:sp>
      <p:sp>
        <p:nvSpPr>
          <p:cNvPr id="130" name="Parallelogram 129"/>
          <p:cNvSpPr/>
          <p:nvPr/>
        </p:nvSpPr>
        <p:spPr>
          <a:xfrm>
            <a:off x="2906167" y="3386900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Shift</a:t>
            </a:r>
            <a:endParaRPr lang="en-PH" sz="800" dirty="0"/>
          </a:p>
        </p:txBody>
      </p:sp>
      <p:sp>
        <p:nvSpPr>
          <p:cNvPr id="131" name="Parallelogram 130"/>
          <p:cNvSpPr/>
          <p:nvPr/>
        </p:nvSpPr>
        <p:spPr>
          <a:xfrm>
            <a:off x="2877591" y="3721438"/>
            <a:ext cx="942975" cy="226107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Reason for filing</a:t>
            </a:r>
            <a:endParaRPr lang="en-PH" sz="800" dirty="0"/>
          </a:p>
        </p:txBody>
      </p:sp>
      <p:cxnSp>
        <p:nvCxnSpPr>
          <p:cNvPr id="132" name="Straight Arrow Connector 131"/>
          <p:cNvCxnSpPr>
            <a:stCxn id="128" idx="4"/>
            <a:endCxn id="129" idx="0"/>
          </p:cNvCxnSpPr>
          <p:nvPr/>
        </p:nvCxnSpPr>
        <p:spPr>
          <a:xfrm flipH="1">
            <a:off x="3410466" y="2943931"/>
            <a:ext cx="1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62" idx="4"/>
            <a:endCxn id="63" idx="1"/>
          </p:cNvCxnSpPr>
          <p:nvPr/>
        </p:nvCxnSpPr>
        <p:spPr>
          <a:xfrm flipH="1">
            <a:off x="2226068" y="3299780"/>
            <a:ext cx="14073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29" idx="4"/>
            <a:endCxn id="130" idx="1"/>
          </p:cNvCxnSpPr>
          <p:nvPr/>
        </p:nvCxnSpPr>
        <p:spPr>
          <a:xfrm flipH="1">
            <a:off x="3405917" y="3278469"/>
            <a:ext cx="4548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63" idx="4"/>
            <a:endCxn id="64" idx="1"/>
          </p:cNvCxnSpPr>
          <p:nvPr/>
        </p:nvCxnSpPr>
        <p:spPr>
          <a:xfrm flipH="1">
            <a:off x="2197492" y="3634318"/>
            <a:ext cx="313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30" idx="4"/>
            <a:endCxn id="131" idx="1"/>
          </p:cNvCxnSpPr>
          <p:nvPr/>
        </p:nvCxnSpPr>
        <p:spPr>
          <a:xfrm flipH="1">
            <a:off x="3377342" y="3613007"/>
            <a:ext cx="313" cy="1084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/>
          <p:cNvCxnSpPr>
            <a:stCxn id="64" idx="3"/>
            <a:endCxn id="122" idx="0"/>
          </p:cNvCxnSpPr>
          <p:nvPr/>
        </p:nvCxnSpPr>
        <p:spPr>
          <a:xfrm rot="16200000" flipH="1">
            <a:off x="2067524" y="4042296"/>
            <a:ext cx="697215" cy="55033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>
            <a:stCxn id="131" idx="4"/>
            <a:endCxn id="122" idx="0"/>
          </p:cNvCxnSpPr>
          <p:nvPr/>
        </p:nvCxnSpPr>
        <p:spPr>
          <a:xfrm rot="5400000">
            <a:off x="2660925" y="3977918"/>
            <a:ext cx="718526" cy="65778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Diamond 138"/>
          <p:cNvSpPr/>
          <p:nvPr/>
        </p:nvSpPr>
        <p:spPr>
          <a:xfrm>
            <a:off x="4444298" y="3299780"/>
            <a:ext cx="1009972" cy="58191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With Change</a:t>
            </a:r>
            <a:endParaRPr lang="en-PH" sz="800" dirty="0"/>
          </a:p>
        </p:txBody>
      </p:sp>
      <p:cxnSp>
        <p:nvCxnSpPr>
          <p:cNvPr id="140" name="Elbow Connector 139"/>
          <p:cNvCxnSpPr>
            <a:stCxn id="122" idx="3"/>
            <a:endCxn id="139" idx="2"/>
          </p:cNvCxnSpPr>
          <p:nvPr/>
        </p:nvCxnSpPr>
        <p:spPr>
          <a:xfrm flipV="1">
            <a:off x="3296134" y="3881695"/>
            <a:ext cx="1653150" cy="93481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/>
          <p:cNvCxnSpPr>
            <a:stCxn id="139" idx="0"/>
            <a:endCxn id="118" idx="5"/>
          </p:cNvCxnSpPr>
          <p:nvPr/>
        </p:nvCxnSpPr>
        <p:spPr>
          <a:xfrm rot="5400000" flipH="1" flipV="1">
            <a:off x="4664715" y="1568397"/>
            <a:ext cx="2015952" cy="1446815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5252819" y="3332684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</a:p>
        </p:txBody>
      </p:sp>
      <p:cxnSp>
        <p:nvCxnSpPr>
          <p:cNvPr id="143" name="Straight Arrow Connector 142"/>
          <p:cNvCxnSpPr>
            <a:stCxn id="139" idx="3"/>
            <a:endCxn id="123" idx="5"/>
          </p:cNvCxnSpPr>
          <p:nvPr/>
        </p:nvCxnSpPr>
        <p:spPr>
          <a:xfrm>
            <a:off x="5454271" y="3590737"/>
            <a:ext cx="55615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4531664" y="2959500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</a:t>
            </a:r>
          </a:p>
        </p:txBody>
      </p:sp>
      <p:cxnSp>
        <p:nvCxnSpPr>
          <p:cNvPr id="145" name="Straight Arrow Connector 144"/>
          <p:cNvCxnSpPr>
            <a:stCxn id="118" idx="4"/>
            <a:endCxn id="119" idx="0"/>
          </p:cNvCxnSpPr>
          <p:nvPr/>
        </p:nvCxnSpPr>
        <p:spPr>
          <a:xfrm flipH="1">
            <a:off x="6899146" y="1436851"/>
            <a:ext cx="12770" cy="1517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119" idx="4"/>
            <a:endCxn id="65" idx="0"/>
          </p:cNvCxnSpPr>
          <p:nvPr/>
        </p:nvCxnSpPr>
        <p:spPr>
          <a:xfrm>
            <a:off x="6899147" y="1894683"/>
            <a:ext cx="6385" cy="1613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65" idx="2"/>
            <a:endCxn id="120" idx="0"/>
          </p:cNvCxnSpPr>
          <p:nvPr/>
        </p:nvCxnSpPr>
        <p:spPr>
          <a:xfrm>
            <a:off x="6905532" y="2426305"/>
            <a:ext cx="105" cy="1220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20" idx="4"/>
            <a:endCxn id="121" idx="1"/>
          </p:cNvCxnSpPr>
          <p:nvPr/>
        </p:nvCxnSpPr>
        <p:spPr>
          <a:xfrm flipH="1">
            <a:off x="6902546" y="2854399"/>
            <a:ext cx="3090" cy="1101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121" idx="4"/>
            <a:endCxn id="123" idx="1"/>
          </p:cNvCxnSpPr>
          <p:nvPr/>
        </p:nvCxnSpPr>
        <p:spPr>
          <a:xfrm flipH="1">
            <a:off x="6857091" y="3270605"/>
            <a:ext cx="7201" cy="1451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23" idx="4"/>
            <a:endCxn id="55" idx="0"/>
          </p:cNvCxnSpPr>
          <p:nvPr/>
        </p:nvCxnSpPr>
        <p:spPr>
          <a:xfrm flipH="1">
            <a:off x="6812574" y="3765716"/>
            <a:ext cx="772" cy="2795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55" idx="2"/>
            <a:endCxn id="124" idx="0"/>
          </p:cNvCxnSpPr>
          <p:nvPr/>
        </p:nvCxnSpPr>
        <p:spPr>
          <a:xfrm flipH="1">
            <a:off x="6812574" y="4394328"/>
            <a:ext cx="1" cy="2717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54" idx="4"/>
            <a:endCxn id="57" idx="1"/>
          </p:cNvCxnSpPr>
          <p:nvPr/>
        </p:nvCxnSpPr>
        <p:spPr>
          <a:xfrm>
            <a:off x="2346427" y="1275401"/>
            <a:ext cx="3188" cy="1343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/>
          <p:cNvSpPr/>
          <p:nvPr/>
        </p:nvSpPr>
        <p:spPr>
          <a:xfrm>
            <a:off x="2729655" y="1750338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1838706" y="2094748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7834809" y="2669413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6460607" y="2340373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</a:t>
            </a:r>
          </a:p>
        </p:txBody>
      </p:sp>
      <p:cxnSp>
        <p:nvCxnSpPr>
          <p:cNvPr id="157" name="Elbow Connector 156"/>
          <p:cNvCxnSpPr>
            <a:stCxn id="65" idx="3"/>
            <a:endCxn id="123" idx="2"/>
          </p:cNvCxnSpPr>
          <p:nvPr/>
        </p:nvCxnSpPr>
        <p:spPr>
          <a:xfrm>
            <a:off x="7350455" y="2241159"/>
            <a:ext cx="265814" cy="1349579"/>
          </a:xfrm>
          <a:prstGeom prst="bentConnector3">
            <a:avLst>
              <a:gd name="adj1" fmla="val 20245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/>
          <p:cNvSpPr/>
          <p:nvPr/>
        </p:nvSpPr>
        <p:spPr>
          <a:xfrm>
            <a:off x="3150599" y="6078449"/>
            <a:ext cx="28984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135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Change Schedule Approval Process</a:t>
            </a:r>
            <a:endParaRPr lang="en-PH" sz="135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087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/>
          <p:cNvSpPr/>
          <p:nvPr/>
        </p:nvSpPr>
        <p:spPr>
          <a:xfrm>
            <a:off x="3531031" y="1104853"/>
            <a:ext cx="4827700" cy="4196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/>
          <p:cNvSpPr/>
          <p:nvPr/>
        </p:nvSpPr>
        <p:spPr>
          <a:xfrm>
            <a:off x="3994466" y="2962047"/>
            <a:ext cx="694603" cy="68221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AMS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C4C41C-FB05-4798-B8A7-17C24715238C}"/>
              </a:ext>
            </a:extLst>
          </p:cNvPr>
          <p:cNvGrpSpPr/>
          <p:nvPr/>
        </p:nvGrpSpPr>
        <p:grpSpPr>
          <a:xfrm>
            <a:off x="1319527" y="4380066"/>
            <a:ext cx="950606" cy="726336"/>
            <a:chOff x="5560885" y="944433"/>
            <a:chExt cx="1648022" cy="1355144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BA4FD76-F2AA-4F24-982D-52E8BD942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0885" y="944433"/>
              <a:ext cx="1072989" cy="1014462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589956E-D35B-408C-8F4F-6BD7FB89EFBB}"/>
                </a:ext>
              </a:extLst>
            </p:cNvPr>
            <p:cNvSpPr txBox="1"/>
            <p:nvPr/>
          </p:nvSpPr>
          <p:spPr>
            <a:xfrm>
              <a:off x="6028720" y="1890440"/>
              <a:ext cx="1180187" cy="409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dirty="0">
                  <a:solidFill>
                    <a:srgbClr val="014FA4"/>
                  </a:solidFill>
                  <a:latin typeface="Century Gothic" panose="020B0502020202020204" pitchFamily="34" charset="0"/>
                </a:rPr>
                <a:t>PCORE</a:t>
              </a: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738DE7C4-578A-44B5-9E50-A6584367BB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8751" y="1297933"/>
            <a:ext cx="640473" cy="640473"/>
          </a:xfrm>
          <a:prstGeom prst="rect">
            <a:avLst/>
          </a:prstGeom>
        </p:spPr>
      </p:pic>
      <p:sp>
        <p:nvSpPr>
          <p:cNvPr id="58" name="Left Arrow 57"/>
          <p:cNvSpPr/>
          <p:nvPr/>
        </p:nvSpPr>
        <p:spPr>
          <a:xfrm rot="5400000" flipH="1">
            <a:off x="1328415" y="2376893"/>
            <a:ext cx="521939" cy="169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89956E-D35B-408C-8F4F-6BD7FB89EFBB}"/>
              </a:ext>
            </a:extLst>
          </p:cNvPr>
          <p:cNvSpPr txBox="1"/>
          <p:nvPr/>
        </p:nvSpPr>
        <p:spPr>
          <a:xfrm>
            <a:off x="1151467" y="1938042"/>
            <a:ext cx="885140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dirty="0">
                <a:solidFill>
                  <a:srgbClr val="014FA4"/>
                </a:solidFill>
                <a:latin typeface="Century Gothic" panose="020B0502020202020204" pitchFamily="34" charset="0"/>
              </a:rPr>
              <a:t>AGENCY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659024" y="2615546"/>
            <a:ext cx="60544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Employee List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AC4C41C-FB05-4798-B8A7-17C24715238C}"/>
              </a:ext>
            </a:extLst>
          </p:cNvPr>
          <p:cNvGrpSpPr/>
          <p:nvPr/>
        </p:nvGrpSpPr>
        <p:grpSpPr>
          <a:xfrm>
            <a:off x="1312790" y="2964303"/>
            <a:ext cx="950606" cy="853294"/>
            <a:chOff x="5537315" y="1251938"/>
            <a:chExt cx="1648023" cy="1592013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BA4FD76-F2AA-4F24-982D-52E8BD942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7315" y="1251938"/>
              <a:ext cx="1072989" cy="101446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589956E-D35B-408C-8F4F-6BD7FB89EFBB}"/>
                </a:ext>
              </a:extLst>
            </p:cNvPr>
            <p:cNvSpPr txBox="1"/>
            <p:nvPr/>
          </p:nvSpPr>
          <p:spPr>
            <a:xfrm>
              <a:off x="6005152" y="2197945"/>
              <a:ext cx="1180186" cy="646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dirty="0">
                  <a:solidFill>
                    <a:srgbClr val="014FA4"/>
                  </a:solidFill>
                  <a:latin typeface="Century Gothic" panose="020B0502020202020204" pitchFamily="34" charset="0"/>
                </a:rPr>
                <a:t>I.T. SYSTEM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2405937" y="3414521"/>
            <a:ext cx="1020617" cy="412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 err="1">
                <a:solidFill>
                  <a:sysClr val="windowText" lastClr="000000"/>
                </a:solidFill>
              </a:rPr>
              <a:t>M_Employee_Master_List</a:t>
            </a:r>
            <a:endParaRPr lang="en-US" sz="600" dirty="0">
              <a:solidFill>
                <a:sysClr val="windowText" lastClr="000000"/>
              </a:solidFill>
            </a:endParaRPr>
          </a:p>
          <a:p>
            <a:r>
              <a:rPr lang="en-US" sz="600" dirty="0" err="1">
                <a:solidFill>
                  <a:sysClr val="windowText" lastClr="000000"/>
                </a:solidFill>
              </a:rPr>
              <a:t>M_Cost_Center_List</a:t>
            </a:r>
            <a:endParaRPr lang="en-US" sz="600" dirty="0">
              <a:solidFill>
                <a:sysClr val="windowText" lastClr="000000"/>
              </a:solidFill>
            </a:endParaRPr>
          </a:p>
          <a:p>
            <a:r>
              <a:rPr lang="en-US" sz="600" dirty="0" err="1">
                <a:solidFill>
                  <a:sysClr val="windowText" lastClr="000000"/>
                </a:solidFill>
              </a:rPr>
              <a:t>M_Employee_Category</a:t>
            </a:r>
            <a:endParaRPr lang="en-US" sz="600" dirty="0">
              <a:solidFill>
                <a:sysClr val="windowText" lastClr="000000"/>
              </a:solidFill>
            </a:endParaRPr>
          </a:p>
        </p:txBody>
      </p:sp>
      <p:sp>
        <p:nvSpPr>
          <p:cNvPr id="4096" name="Left-Right Arrow 4095"/>
          <p:cNvSpPr/>
          <p:nvPr/>
        </p:nvSpPr>
        <p:spPr>
          <a:xfrm>
            <a:off x="4799409" y="3212106"/>
            <a:ext cx="1729426" cy="18990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2" name="Left Arrow 91"/>
          <p:cNvSpPr/>
          <p:nvPr/>
        </p:nvSpPr>
        <p:spPr>
          <a:xfrm rot="16200000" flipH="1" flipV="1">
            <a:off x="1328415" y="3970846"/>
            <a:ext cx="521939" cy="169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102" name="Picture 6" descr="Image result for exce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190" y="2358918"/>
            <a:ext cx="198563" cy="19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Left Arrow 92"/>
          <p:cNvSpPr/>
          <p:nvPr/>
        </p:nvSpPr>
        <p:spPr>
          <a:xfrm flipH="1">
            <a:off x="2216695" y="3218516"/>
            <a:ext cx="1665125" cy="169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/>
          <p:cNvSpPr/>
          <p:nvPr/>
        </p:nvSpPr>
        <p:spPr>
          <a:xfrm>
            <a:off x="6731491" y="3165154"/>
            <a:ext cx="1491976" cy="939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F8713BA-E5A0-4E31-8DA6-6C99930C4C60}"/>
              </a:ext>
            </a:extLst>
          </p:cNvPr>
          <p:cNvGrpSpPr/>
          <p:nvPr/>
        </p:nvGrpSpPr>
        <p:grpSpPr>
          <a:xfrm>
            <a:off x="6882566" y="3118652"/>
            <a:ext cx="1103838" cy="952381"/>
            <a:chOff x="6673844" y="1101622"/>
            <a:chExt cx="1471784" cy="1269841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E88990F-B19A-4BD1-9479-7FDE712BD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844" y="1101622"/>
              <a:ext cx="1269841" cy="126984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C8EFC05-CAF1-47BD-AA57-45174536CB41}"/>
                </a:ext>
              </a:extLst>
            </p:cNvPr>
            <p:cNvSpPr txBox="1"/>
            <p:nvPr/>
          </p:nvSpPr>
          <p:spPr>
            <a:xfrm>
              <a:off x="7162025" y="1736542"/>
              <a:ext cx="9836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825" kern="0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SECTION </a:t>
              </a:r>
            </a:p>
            <a:p>
              <a:pPr algn="ctr" defTabSz="685800">
                <a:defRPr/>
              </a:pPr>
              <a:r>
                <a:rPr lang="en-US" sz="825" kern="0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APPROVER</a:t>
              </a:r>
            </a:p>
          </p:txBody>
        </p:sp>
      </p:grpSp>
      <p:grpSp>
        <p:nvGrpSpPr>
          <p:cNvPr id="4097" name="Group 4096"/>
          <p:cNvGrpSpPr/>
          <p:nvPr/>
        </p:nvGrpSpPr>
        <p:grpSpPr>
          <a:xfrm>
            <a:off x="6750843" y="2161360"/>
            <a:ext cx="1496225" cy="789746"/>
            <a:chOff x="2860734" y="2579895"/>
            <a:chExt cx="1994967" cy="1052994"/>
          </a:xfrm>
        </p:grpSpPr>
        <p:sp>
          <p:nvSpPr>
            <p:cNvPr id="13" name="Rectangle 12"/>
            <p:cNvSpPr/>
            <p:nvPr/>
          </p:nvSpPr>
          <p:spPr>
            <a:xfrm>
              <a:off x="2860734" y="2579895"/>
              <a:ext cx="1994967" cy="105299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38DE7C4-578A-44B5-9E50-A6584367B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93495" y="2678715"/>
              <a:ext cx="853964" cy="853964"/>
            </a:xfrm>
            <a:prstGeom prst="rect">
              <a:avLst/>
            </a:prstGeom>
          </p:spPr>
        </p:pic>
        <p:sp>
          <p:nvSpPr>
            <p:cNvPr id="74" name="TextBox 73"/>
            <p:cNvSpPr txBox="1"/>
            <p:nvPr/>
          </p:nvSpPr>
          <p:spPr>
            <a:xfrm>
              <a:off x="3718779" y="2794582"/>
              <a:ext cx="1021324" cy="49244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DTR Form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Overtime Form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Change Schedule</a:t>
              </a:r>
            </a:p>
            <a:p>
              <a:pPr algn="ctr"/>
              <a:endPara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73" name="Picture 6" descr="Image result for excel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342" y="3191626"/>
              <a:ext cx="264751" cy="259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C8EFC05-CAF1-47BD-AA57-45174536CB41}"/>
                </a:ext>
              </a:extLst>
            </p:cNvPr>
            <p:cNvSpPr txBox="1"/>
            <p:nvPr/>
          </p:nvSpPr>
          <p:spPr>
            <a:xfrm>
              <a:off x="3406631" y="3307536"/>
              <a:ext cx="1069098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825" kern="0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LINE LEADER</a:t>
              </a:r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6312055" y="3929987"/>
            <a:ext cx="2451045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b="1" dirty="0">
                <a:cs typeface="Times New Roman" panose="02020603050405020304" pitchFamily="18" charset="0"/>
              </a:rPr>
              <a:t>Approved/Disapprove Request </a:t>
            </a:r>
          </a:p>
        </p:txBody>
      </p:sp>
      <p:sp>
        <p:nvSpPr>
          <p:cNvPr id="98" name="Rectangle 97"/>
          <p:cNvSpPr/>
          <p:nvPr/>
        </p:nvSpPr>
        <p:spPr>
          <a:xfrm>
            <a:off x="6738940" y="4269320"/>
            <a:ext cx="1491976" cy="939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0F8713BA-E5A0-4E31-8DA6-6C99930C4C60}"/>
              </a:ext>
            </a:extLst>
          </p:cNvPr>
          <p:cNvGrpSpPr/>
          <p:nvPr/>
        </p:nvGrpSpPr>
        <p:grpSpPr>
          <a:xfrm>
            <a:off x="6894839" y="4130939"/>
            <a:ext cx="1132361" cy="952381"/>
            <a:chOff x="6673844" y="1101622"/>
            <a:chExt cx="1509814" cy="1269841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5E88990F-B19A-4BD1-9479-7FDE712BD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844" y="1101622"/>
              <a:ext cx="1269841" cy="1269841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C8EFC05-CAF1-47BD-AA57-45174536CB41}"/>
                </a:ext>
              </a:extLst>
            </p:cNvPr>
            <p:cNvSpPr txBox="1"/>
            <p:nvPr/>
          </p:nvSpPr>
          <p:spPr>
            <a:xfrm>
              <a:off x="7208605" y="1827518"/>
              <a:ext cx="97505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825" kern="0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MANAGER</a:t>
              </a: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6324325" y="4942275"/>
            <a:ext cx="2451045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b="1" dirty="0">
                <a:cs typeface="Times New Roman" panose="02020603050405020304" pitchFamily="18" charset="0"/>
              </a:rPr>
              <a:t>Approved/Disapprove Request 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6744081" y="1210233"/>
            <a:ext cx="1496225" cy="789746"/>
            <a:chOff x="2860734" y="2579895"/>
            <a:chExt cx="1994967" cy="1052994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04" name="Rectangle 103"/>
            <p:cNvSpPr/>
            <p:nvPr/>
          </p:nvSpPr>
          <p:spPr>
            <a:xfrm>
              <a:off x="2860734" y="2579895"/>
              <a:ext cx="1994967" cy="1052994"/>
            </a:xfrm>
            <a:prstGeom prst="rect">
              <a:avLst/>
            </a:prstGeom>
            <a:grpFill/>
            <a:ln w="38100">
              <a:solidFill>
                <a:schemeClr val="accent4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738DE7C4-578A-44B5-9E50-A6584367B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93495" y="2675911"/>
              <a:ext cx="853964" cy="853964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06" name="TextBox 105"/>
            <p:cNvSpPr txBox="1"/>
            <p:nvPr/>
          </p:nvSpPr>
          <p:spPr>
            <a:xfrm>
              <a:off x="3718779" y="2794582"/>
              <a:ext cx="1021324" cy="24622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Tap In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Century Gothic" panose="020B0502020202020204" pitchFamily="34" charset="0"/>
                  <a:cs typeface="Times New Roman" panose="02020603050405020304" pitchFamily="18" charset="0"/>
                </a:rPr>
                <a:t>Tap Out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EC8EFC05-CAF1-47BD-AA57-45174536CB41}"/>
                </a:ext>
              </a:extLst>
            </p:cNvPr>
            <p:cNvSpPr txBox="1"/>
            <p:nvPr/>
          </p:nvSpPr>
          <p:spPr>
            <a:xfrm>
              <a:off x="3252817" y="3307939"/>
              <a:ext cx="1577783" cy="29238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825" kern="0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PRODUCTION STAFF</a:t>
              </a:r>
            </a:p>
          </p:txBody>
        </p:sp>
      </p:grpSp>
      <p:sp>
        <p:nvSpPr>
          <p:cNvPr id="118" name="Left Arrow 117"/>
          <p:cNvSpPr/>
          <p:nvPr/>
        </p:nvSpPr>
        <p:spPr>
          <a:xfrm rot="5400000" flipH="1">
            <a:off x="4094214" y="3872728"/>
            <a:ext cx="521939" cy="169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Rectangle 119"/>
          <p:cNvSpPr/>
          <p:nvPr/>
        </p:nvSpPr>
        <p:spPr>
          <a:xfrm>
            <a:off x="3657971" y="4269320"/>
            <a:ext cx="1491976" cy="939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F8713BA-E5A0-4E31-8DA6-6C99930C4C60}"/>
              </a:ext>
            </a:extLst>
          </p:cNvPr>
          <p:cNvGrpSpPr/>
          <p:nvPr/>
        </p:nvGrpSpPr>
        <p:grpSpPr>
          <a:xfrm>
            <a:off x="3809048" y="4222817"/>
            <a:ext cx="952381" cy="952381"/>
            <a:chOff x="6673844" y="1101622"/>
            <a:chExt cx="1269841" cy="1269841"/>
          </a:xfrm>
        </p:grpSpPr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5E88990F-B19A-4BD1-9479-7FDE712BD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844" y="1101622"/>
              <a:ext cx="1269841" cy="1269841"/>
            </a:xfrm>
            <a:prstGeom prst="rect">
              <a:avLst/>
            </a:prstGeom>
          </p:spPr>
        </p:pic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EC8EFC05-CAF1-47BD-AA57-45174536CB41}"/>
                </a:ext>
              </a:extLst>
            </p:cNvPr>
            <p:cNvSpPr txBox="1"/>
            <p:nvPr/>
          </p:nvSpPr>
          <p:spPr>
            <a:xfrm>
              <a:off x="7439877" y="1736542"/>
              <a:ext cx="42789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825" kern="0" dirty="0">
                  <a:solidFill>
                    <a:prstClr val="white">
                      <a:lumMod val="50000"/>
                    </a:prstClr>
                  </a:solidFill>
                  <a:latin typeface="Century Gothic" panose="020B0502020202020204" pitchFamily="34" charset="0"/>
                </a:rPr>
                <a:t>HR</a:t>
              </a: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3238535" y="5034153"/>
            <a:ext cx="2451045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b="1" dirty="0">
                <a:cs typeface="Times New Roman" panose="02020603050405020304" pitchFamily="18" charset="0"/>
              </a:rPr>
              <a:t>Receive Email from AMS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26646F33-F2BC-4F5D-9329-2B9B1BA982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744" y="3642414"/>
            <a:ext cx="300392" cy="300392"/>
          </a:xfrm>
          <a:prstGeom prst="rect">
            <a:avLst/>
          </a:prstGeom>
        </p:spPr>
      </p:pic>
      <p:sp>
        <p:nvSpPr>
          <p:cNvPr id="126" name="Rectangle 125"/>
          <p:cNvSpPr/>
          <p:nvPr/>
        </p:nvSpPr>
        <p:spPr>
          <a:xfrm>
            <a:off x="4737394" y="3866170"/>
            <a:ext cx="793197" cy="3349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Cost Center Change</a:t>
            </a:r>
          </a:p>
          <a:p>
            <a:r>
              <a:rPr lang="en-US" sz="600" dirty="0">
                <a:solidFill>
                  <a:sysClr val="windowText" lastClr="000000"/>
                </a:solidFill>
              </a:rPr>
              <a:t>Overtime</a:t>
            </a:r>
          </a:p>
        </p:txBody>
      </p:sp>
      <p:pic>
        <p:nvPicPr>
          <p:cNvPr id="127" name="Picture 6" descr="Image result for exce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421" y="4085498"/>
            <a:ext cx="198563" cy="19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Left Arrow 128"/>
          <p:cNvSpPr/>
          <p:nvPr/>
        </p:nvSpPr>
        <p:spPr>
          <a:xfrm rot="12623050" flipH="1" flipV="1">
            <a:off x="1849180" y="2262805"/>
            <a:ext cx="2099655" cy="169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26646F33-F2BC-4F5D-9329-2B9B1BA982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rgbClr val="ED7D31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15" y="1443040"/>
            <a:ext cx="300392" cy="300392"/>
          </a:xfrm>
          <a:prstGeom prst="rect">
            <a:avLst/>
          </a:prstGeom>
        </p:spPr>
      </p:pic>
      <p:sp>
        <p:nvSpPr>
          <p:cNvPr id="131" name="Rectangle 130"/>
          <p:cNvSpPr/>
          <p:nvPr/>
        </p:nvSpPr>
        <p:spPr>
          <a:xfrm>
            <a:off x="2207191" y="1670976"/>
            <a:ext cx="793197" cy="3349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>
                <a:solidFill>
                  <a:sysClr val="windowText" lastClr="000000"/>
                </a:solidFill>
              </a:rPr>
              <a:t>DTR Logs</a:t>
            </a:r>
          </a:p>
          <a:p>
            <a:r>
              <a:rPr lang="en-US" sz="600" dirty="0">
                <a:solidFill>
                  <a:sysClr val="windowText" lastClr="000000"/>
                </a:solidFill>
              </a:rPr>
              <a:t>Overtime</a:t>
            </a:r>
          </a:p>
        </p:txBody>
      </p:sp>
      <p:pic>
        <p:nvPicPr>
          <p:cNvPr id="132" name="Picture 6" descr="Image result for excel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190" y="1871489"/>
            <a:ext cx="198563" cy="19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TextBox 136"/>
          <p:cNvSpPr txBox="1"/>
          <p:nvPr/>
        </p:nvSpPr>
        <p:spPr>
          <a:xfrm>
            <a:off x="2553658" y="3147543"/>
            <a:ext cx="82289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3 AM (Synchronize)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740021" y="4066371"/>
            <a:ext cx="8228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12 AM </a:t>
            </a:r>
          </a:p>
          <a:p>
            <a:pPr algn="ctr"/>
            <a:r>
              <a: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(Synchronize)</a:t>
            </a:r>
          </a:p>
        </p:txBody>
      </p:sp>
      <p:pic>
        <p:nvPicPr>
          <p:cNvPr id="4110" name="Picture 14" descr="Image result for gigate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207" y="1300213"/>
            <a:ext cx="657578" cy="65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TextBox 142"/>
          <p:cNvSpPr txBox="1"/>
          <p:nvPr/>
        </p:nvSpPr>
        <p:spPr>
          <a:xfrm>
            <a:off x="3173183" y="2289094"/>
            <a:ext cx="82289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9 AM Daily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3470371" y="4096967"/>
            <a:ext cx="82289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9 AM – 3 PM Daily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3094812" y="6214366"/>
            <a:ext cx="289844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1350" dirty="0">
                <a:latin typeface="Meiryo UI" panose="020B0604030504040204" pitchFamily="34" charset="-128"/>
                <a:ea typeface="Meiryo UI" panose="020B0604030504040204" pitchFamily="34" charset="-128"/>
              </a:rPr>
              <a:t>Overall System Image</a:t>
            </a:r>
          </a:p>
        </p:txBody>
      </p:sp>
    </p:spTree>
    <p:extLst>
      <p:ext uri="{BB962C8B-B14F-4D97-AF65-F5344CB8AC3E}">
        <p14:creationId xmlns:p14="http://schemas.microsoft.com/office/powerpoint/2010/main" val="266149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229" y="326974"/>
            <a:ext cx="8748713" cy="468248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3195789" y="6236984"/>
            <a:ext cx="289844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135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DTR Form</a:t>
            </a:r>
            <a:endParaRPr lang="en-PH" sz="1350" dirty="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582" t="2903" r="2423" b="2812"/>
          <a:stretch/>
        </p:blipFill>
        <p:spPr>
          <a:xfrm>
            <a:off x="1524000" y="3213100"/>
            <a:ext cx="4457700" cy="27305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6718300" y="4517292"/>
            <a:ext cx="2031025" cy="308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10" idx="2"/>
          </p:cNvCxnSpPr>
          <p:nvPr/>
        </p:nvCxnSpPr>
        <p:spPr>
          <a:xfrm rot="5400000" flipH="1">
            <a:off x="6749807" y="3841994"/>
            <a:ext cx="215900" cy="1752113"/>
          </a:xfrm>
          <a:prstGeom prst="bentConnector4">
            <a:avLst>
              <a:gd name="adj1" fmla="val -105882"/>
              <a:gd name="adj2" fmla="val 7898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094232" y="5208284"/>
            <a:ext cx="1524012" cy="689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ysClr val="windowText" lastClr="000000"/>
                </a:solidFill>
              </a:rPr>
              <a:t>A list of all employees applied for DTR Correction will appear after double clicking a row</a:t>
            </a:r>
            <a:endParaRPr lang="en-US" sz="9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33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49509"/>
          <a:stretch/>
        </p:blipFill>
        <p:spPr>
          <a:xfrm>
            <a:off x="3208338" y="1463679"/>
            <a:ext cx="5406828" cy="33623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7212" y="366712"/>
            <a:ext cx="2162175" cy="50577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4512" y="4517292"/>
            <a:ext cx="2162175" cy="3087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/>
          <p:cNvCxnSpPr>
            <a:stCxn id="12" idx="2"/>
          </p:cNvCxnSpPr>
          <p:nvPr/>
        </p:nvCxnSpPr>
        <p:spPr>
          <a:xfrm rot="5400000" flipH="1" flipV="1">
            <a:off x="2105452" y="3438953"/>
            <a:ext cx="907195" cy="1866900"/>
          </a:xfrm>
          <a:prstGeom prst="bentConnector4">
            <a:avLst>
              <a:gd name="adj1" fmla="val -25199"/>
              <a:gd name="adj2" fmla="val 78954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492500" y="4327137"/>
            <a:ext cx="2778760" cy="6890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>
                <a:solidFill>
                  <a:sysClr val="windowText" lastClr="000000"/>
                </a:solidFill>
              </a:rPr>
              <a:t>All templates for filing OT, Change Schedule and DTR can be downloaded in system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53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488" y="3917959"/>
            <a:ext cx="3443126" cy="1860848"/>
          </a:xfrm>
          <a:prstGeom prst="rect">
            <a:avLst/>
          </a:prstGeom>
        </p:spPr>
      </p:pic>
      <p:pic>
        <p:nvPicPr>
          <p:cNvPr id="32" name="Picture 4" descr="Image result for big moni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" y="3107128"/>
            <a:ext cx="3087831" cy="243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443673" y="3271032"/>
            <a:ext cx="2781300" cy="1548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3077439" y="6268587"/>
            <a:ext cx="300903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1350" dirty="0">
                <a:latin typeface="Meiryo UI" panose="020B0604030504040204" pitchFamily="34" charset="-128"/>
                <a:ea typeface="Meiryo UI" panose="020B0604030504040204" pitchFamily="34" charset="-128"/>
              </a:rPr>
              <a:t>Tap In/Out Process</a:t>
            </a:r>
          </a:p>
        </p:txBody>
      </p: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991" y="740701"/>
            <a:ext cx="1482250" cy="8686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14" descr="Image result for gigate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451" y="1706301"/>
            <a:ext cx="548668" cy="54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Elbow Connector 2"/>
          <p:cNvCxnSpPr>
            <a:stCxn id="60" idx="2"/>
            <a:endCxn id="65" idx="1"/>
          </p:cNvCxnSpPr>
          <p:nvPr/>
        </p:nvCxnSpPr>
        <p:spPr>
          <a:xfrm rot="16200000" flipH="1">
            <a:off x="4692630" y="1588815"/>
            <a:ext cx="371308" cy="41233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35" y="934236"/>
            <a:ext cx="538881" cy="543447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6261351" y="733468"/>
            <a:ext cx="60544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Tap IN/OUT</a:t>
            </a:r>
          </a:p>
        </p:txBody>
      </p:sp>
      <p:sp>
        <p:nvSpPr>
          <p:cNvPr id="69" name="Left Arrow 68"/>
          <p:cNvSpPr/>
          <p:nvPr/>
        </p:nvSpPr>
        <p:spPr>
          <a:xfrm flipH="1">
            <a:off x="5571918" y="1123658"/>
            <a:ext cx="587462" cy="169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0" name="TextBox 69"/>
          <p:cNvSpPr txBox="1"/>
          <p:nvPr/>
        </p:nvSpPr>
        <p:spPr>
          <a:xfrm>
            <a:off x="6261350" y="1563319"/>
            <a:ext cx="60544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Local Database</a:t>
            </a:r>
          </a:p>
          <a:p>
            <a:pPr algn="ctr"/>
            <a:r>
              <a: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(SQL Lite)</a:t>
            </a:r>
          </a:p>
        </p:txBody>
      </p:sp>
      <p:pic>
        <p:nvPicPr>
          <p:cNvPr id="1030" name="Picture 6" descr="Image result for hourglass png vector blu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469" y="2099117"/>
            <a:ext cx="396971" cy="39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/>
          <p:cNvSpPr/>
          <p:nvPr/>
        </p:nvSpPr>
        <p:spPr>
          <a:xfrm>
            <a:off x="6167476" y="1853203"/>
            <a:ext cx="793197" cy="611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Send Local DB data to Server by CSV File</a:t>
            </a:r>
          </a:p>
          <a:p>
            <a:pPr algn="ctr"/>
            <a:r>
              <a:rPr lang="en-US" sz="600" b="1" dirty="0">
                <a:solidFill>
                  <a:srgbClr val="FF0000"/>
                </a:solidFill>
              </a:rPr>
              <a:t>Note</a:t>
            </a:r>
            <a:r>
              <a:rPr lang="en-US" sz="600" dirty="0">
                <a:solidFill>
                  <a:schemeClr val="tx1"/>
                </a:solidFill>
              </a:rPr>
              <a:t>: Send interval can be adjusted</a:t>
            </a:r>
          </a:p>
        </p:txBody>
      </p:sp>
      <p:pic>
        <p:nvPicPr>
          <p:cNvPr id="75" name="Picture 6" descr="Image result for exce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6798" y="2398613"/>
            <a:ext cx="198563" cy="19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5AC4C41C-FB05-4798-B8A7-17C24715238C}"/>
              </a:ext>
            </a:extLst>
          </p:cNvPr>
          <p:cNvGrpSpPr/>
          <p:nvPr/>
        </p:nvGrpSpPr>
        <p:grpSpPr>
          <a:xfrm>
            <a:off x="7949532" y="2046989"/>
            <a:ext cx="1062828" cy="889985"/>
            <a:chOff x="5537315" y="1251938"/>
            <a:chExt cx="1842577" cy="1660469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BA4FD76-F2AA-4F24-982D-52E8BD942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37315" y="1251938"/>
              <a:ext cx="1072989" cy="1014463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589956E-D35B-408C-8F4F-6BD7FB89EFBB}"/>
                </a:ext>
              </a:extLst>
            </p:cNvPr>
            <p:cNvSpPr txBox="1"/>
            <p:nvPr/>
          </p:nvSpPr>
          <p:spPr>
            <a:xfrm>
              <a:off x="6199706" y="2266401"/>
              <a:ext cx="1180186" cy="646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dirty="0">
                  <a:solidFill>
                    <a:srgbClr val="014FA4"/>
                  </a:solidFill>
                  <a:latin typeface="Century Gothic" panose="020B0502020202020204" pitchFamily="34" charset="0"/>
                </a:rPr>
                <a:t>I.T. SYSTEM</a:t>
              </a:r>
            </a:p>
          </p:txBody>
        </p:sp>
      </p:grpSp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463" y="2223161"/>
            <a:ext cx="1482250" cy="8686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35" y="2890117"/>
            <a:ext cx="538881" cy="543447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6261351" y="2689349"/>
            <a:ext cx="60544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Tap IN/OUT</a:t>
            </a:r>
          </a:p>
        </p:txBody>
      </p:sp>
      <p:sp>
        <p:nvSpPr>
          <p:cNvPr id="87" name="Left Arrow 86"/>
          <p:cNvSpPr/>
          <p:nvPr/>
        </p:nvSpPr>
        <p:spPr>
          <a:xfrm flipH="1">
            <a:off x="5571918" y="3079538"/>
            <a:ext cx="587461" cy="169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9" name="TextBox 88"/>
          <p:cNvSpPr txBox="1"/>
          <p:nvPr/>
        </p:nvSpPr>
        <p:spPr>
          <a:xfrm>
            <a:off x="6261350" y="3519200"/>
            <a:ext cx="60544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Local Database</a:t>
            </a:r>
          </a:p>
          <a:p>
            <a:pPr algn="ctr"/>
            <a:r>
              <a: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(SQL Lite)</a:t>
            </a:r>
          </a:p>
        </p:txBody>
      </p:sp>
      <p:cxnSp>
        <p:nvCxnSpPr>
          <p:cNvPr id="21" name="Elbow Connector 2">
            <a:extLst>
              <a:ext uri="{FF2B5EF4-FFF2-40B4-BE49-F238E27FC236}">
                <a16:creationId xmlns:a16="http://schemas.microsoft.com/office/drawing/2014/main" id="{9D3515D7-CD28-4015-9313-5E52414266A8}"/>
              </a:ext>
            </a:extLst>
          </p:cNvPr>
          <p:cNvCxnSpPr>
            <a:cxnSpLocks/>
            <a:stCxn id="67" idx="3"/>
            <a:endCxn id="82" idx="0"/>
          </p:cNvCxnSpPr>
          <p:nvPr/>
        </p:nvCxnSpPr>
        <p:spPr>
          <a:xfrm>
            <a:off x="6833514" y="1205960"/>
            <a:ext cx="1425478" cy="841029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">
            <a:extLst>
              <a:ext uri="{FF2B5EF4-FFF2-40B4-BE49-F238E27FC236}">
                <a16:creationId xmlns:a16="http://schemas.microsoft.com/office/drawing/2014/main" id="{2C3FCEB3-7328-4727-AB08-6649A9D982AB}"/>
              </a:ext>
            </a:extLst>
          </p:cNvPr>
          <p:cNvCxnSpPr>
            <a:cxnSpLocks/>
            <a:stCxn id="85" idx="3"/>
            <a:endCxn id="82" idx="2"/>
          </p:cNvCxnSpPr>
          <p:nvPr/>
        </p:nvCxnSpPr>
        <p:spPr>
          <a:xfrm flipV="1">
            <a:off x="6833516" y="2590725"/>
            <a:ext cx="1425475" cy="571116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14" descr="Image result for gigatek">
            <a:extLst>
              <a:ext uri="{FF2B5EF4-FFF2-40B4-BE49-F238E27FC236}">
                <a16:creationId xmlns:a16="http://schemas.microsoft.com/office/drawing/2014/main" id="{A8C6EFC6-F102-4E24-BF26-1A029BAC2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235" y="3200365"/>
            <a:ext cx="548668" cy="54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Elbow Connector 2">
            <a:extLst>
              <a:ext uri="{FF2B5EF4-FFF2-40B4-BE49-F238E27FC236}">
                <a16:creationId xmlns:a16="http://schemas.microsoft.com/office/drawing/2014/main" id="{60320DC2-2E28-4C07-BB1F-EA5FEF8E5D3A}"/>
              </a:ext>
            </a:extLst>
          </p:cNvPr>
          <p:cNvCxnSpPr>
            <a:endCxn id="27" idx="1"/>
          </p:cNvCxnSpPr>
          <p:nvPr/>
        </p:nvCxnSpPr>
        <p:spPr>
          <a:xfrm rot="16200000" flipH="1">
            <a:off x="4721414" y="3082879"/>
            <a:ext cx="371308" cy="412335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18" y="3331509"/>
            <a:ext cx="2688108" cy="1436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Picture 4" descr="Image result for big moni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59" y="671121"/>
            <a:ext cx="3087831" cy="243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1800" y="835025"/>
            <a:ext cx="2781300" cy="1548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8" y="916287"/>
            <a:ext cx="1652817" cy="1386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" name="Left Arrow 33"/>
          <p:cNvSpPr/>
          <p:nvPr/>
        </p:nvSpPr>
        <p:spPr>
          <a:xfrm rot="5400000" flipH="1">
            <a:off x="1302402" y="2824315"/>
            <a:ext cx="1040096" cy="169274"/>
          </a:xfrm>
          <a:prstGeom prst="lef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/>
        </p:nvSpPr>
        <p:spPr>
          <a:xfrm>
            <a:off x="3949463" y="1047750"/>
            <a:ext cx="632494" cy="361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Elbow Connector 35"/>
          <p:cNvCxnSpPr>
            <a:stCxn id="7" idx="1"/>
            <a:endCxn id="4" idx="3"/>
          </p:cNvCxnSpPr>
          <p:nvPr/>
        </p:nvCxnSpPr>
        <p:spPr>
          <a:xfrm rot="10800000" flipV="1">
            <a:off x="2661025" y="1228725"/>
            <a:ext cx="1288438" cy="38060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480741" y="4399119"/>
            <a:ext cx="1376362" cy="2114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191000" y="4683959"/>
            <a:ext cx="2506362" cy="7478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799970" y="5613006"/>
            <a:ext cx="793197" cy="3798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SELECT LINE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465125" y="5128394"/>
            <a:ext cx="793197" cy="4094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SELECT PROCESS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4" name="Elbow Connector 2">
            <a:extLst>
              <a:ext uri="{FF2B5EF4-FFF2-40B4-BE49-F238E27FC236}">
                <a16:creationId xmlns:a16="http://schemas.microsoft.com/office/drawing/2014/main" id="{60320DC2-2E28-4C07-BB1F-EA5FEF8E5D3A}"/>
              </a:ext>
            </a:extLst>
          </p:cNvPr>
          <p:cNvCxnSpPr>
            <a:stCxn id="40" idx="1"/>
            <a:endCxn id="42" idx="1"/>
          </p:cNvCxnSpPr>
          <p:nvPr/>
        </p:nvCxnSpPr>
        <p:spPr>
          <a:xfrm rot="10800000" flipV="1">
            <a:off x="3799971" y="4504835"/>
            <a:ext cx="680771" cy="1298117"/>
          </a:xfrm>
          <a:prstGeom prst="bentConnector3">
            <a:avLst>
              <a:gd name="adj1" fmla="val 13358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2">
            <a:extLst>
              <a:ext uri="{FF2B5EF4-FFF2-40B4-BE49-F238E27FC236}">
                <a16:creationId xmlns:a16="http://schemas.microsoft.com/office/drawing/2014/main" id="{60320DC2-2E28-4C07-BB1F-EA5FEF8E5D3A}"/>
              </a:ext>
            </a:extLst>
          </p:cNvPr>
          <p:cNvCxnSpPr>
            <a:stCxn id="41" idx="3"/>
            <a:endCxn id="43" idx="1"/>
          </p:cNvCxnSpPr>
          <p:nvPr/>
        </p:nvCxnSpPr>
        <p:spPr>
          <a:xfrm>
            <a:off x="6697362" y="5057864"/>
            <a:ext cx="767763" cy="275268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747924" y="4013542"/>
            <a:ext cx="657764" cy="986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984733" y="4513111"/>
            <a:ext cx="898788" cy="4094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LAST PERSON IN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2" name="Elbow Connector 2">
            <a:extLst>
              <a:ext uri="{FF2B5EF4-FFF2-40B4-BE49-F238E27FC236}">
                <a16:creationId xmlns:a16="http://schemas.microsoft.com/office/drawing/2014/main" id="{60320DC2-2E28-4C07-BB1F-EA5FEF8E5D3A}"/>
              </a:ext>
            </a:extLst>
          </p:cNvPr>
          <p:cNvCxnSpPr>
            <a:stCxn id="59" idx="3"/>
            <a:endCxn id="61" idx="1"/>
          </p:cNvCxnSpPr>
          <p:nvPr/>
        </p:nvCxnSpPr>
        <p:spPr>
          <a:xfrm>
            <a:off x="7405688" y="4506959"/>
            <a:ext cx="579045" cy="21089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9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746" y="1952496"/>
            <a:ext cx="2404766" cy="2484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51665"/>
          <a:stretch/>
        </p:blipFill>
        <p:spPr>
          <a:xfrm>
            <a:off x="3116777" y="1708724"/>
            <a:ext cx="1632778" cy="918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7026598" y="298821"/>
            <a:ext cx="1897819" cy="5648898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675" b="1" dirty="0">
                <a:solidFill>
                  <a:schemeClr val="tx1"/>
                </a:solidFill>
              </a:rPr>
              <a:t>Details:</a:t>
            </a:r>
          </a:p>
          <a:p>
            <a:endParaRPr lang="en-US" sz="675" b="1" dirty="0">
              <a:solidFill>
                <a:schemeClr val="tx1"/>
              </a:solidFill>
            </a:endParaRPr>
          </a:p>
          <a:p>
            <a:r>
              <a:rPr lang="en-US" sz="675" b="1" dirty="0">
                <a:solidFill>
                  <a:schemeClr val="tx1"/>
                </a:solidFill>
              </a:rPr>
              <a:t>Login Username: </a:t>
            </a:r>
            <a:r>
              <a:rPr lang="en-US" sz="675" dirty="0">
                <a:solidFill>
                  <a:schemeClr val="tx1"/>
                </a:solidFill>
              </a:rPr>
              <a:t>Employee ADID</a:t>
            </a:r>
          </a:p>
          <a:p>
            <a:endParaRPr lang="en-US" sz="675" b="1" dirty="0">
              <a:solidFill>
                <a:schemeClr val="tx1"/>
              </a:solidFill>
            </a:endParaRPr>
          </a:p>
          <a:p>
            <a:r>
              <a:rPr lang="en-US" sz="675" b="1" dirty="0">
                <a:solidFill>
                  <a:schemeClr val="tx1"/>
                </a:solidFill>
              </a:rPr>
              <a:t>Login Password</a:t>
            </a: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First password will be sent to registered email in User Master</a:t>
            </a:r>
          </a:p>
          <a:p>
            <a:pPr lvl="1"/>
            <a:endParaRPr lang="en-US" sz="675" dirty="0">
              <a:solidFill>
                <a:schemeClr val="tx1"/>
              </a:solidFill>
            </a:endParaRPr>
          </a:p>
          <a:p>
            <a:pPr marL="471488" lvl="1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Incase of wrong login credentials, User will be given 5 attempts before the User Account is locked. Reset password will be sent through registered email.</a:t>
            </a:r>
          </a:p>
          <a:p>
            <a:endParaRPr lang="en-US" sz="675" dirty="0">
              <a:solidFill>
                <a:schemeClr val="tx1"/>
              </a:solidFill>
            </a:endParaRPr>
          </a:p>
          <a:p>
            <a:endParaRPr lang="en-US" sz="675" b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9640" y="2878844"/>
            <a:ext cx="1639914" cy="12331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7040" y="2910373"/>
            <a:ext cx="1638166" cy="11701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9" name="Right Arrow 8"/>
          <p:cNvSpPr/>
          <p:nvPr/>
        </p:nvSpPr>
        <p:spPr>
          <a:xfrm>
            <a:off x="4620787" y="3301013"/>
            <a:ext cx="657795" cy="363991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" name="Rectangle 9"/>
          <p:cNvSpPr/>
          <p:nvPr/>
        </p:nvSpPr>
        <p:spPr>
          <a:xfrm>
            <a:off x="3024084" y="6223649"/>
            <a:ext cx="289844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1350" dirty="0">
                <a:latin typeface="Meiryo UI" panose="020B0604030504040204" pitchFamily="34" charset="-128"/>
                <a:ea typeface="Meiryo UI" panose="020B0604030504040204" pitchFamily="34" charset="-128"/>
              </a:rPr>
              <a:t>Login Screen</a:t>
            </a:r>
          </a:p>
        </p:txBody>
      </p:sp>
    </p:spTree>
    <p:extLst>
      <p:ext uri="{BB962C8B-B14F-4D97-AF65-F5344CB8AC3E}">
        <p14:creationId xmlns:p14="http://schemas.microsoft.com/office/powerpoint/2010/main" val="308402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91789" y="6219272"/>
            <a:ext cx="289844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1350" dirty="0">
                <a:latin typeface="Meiryo UI" panose="020B0604030504040204" pitchFamily="34" charset="-128"/>
                <a:ea typeface="Meiryo UI" panose="020B0604030504040204" pitchFamily="34" charset="-128"/>
              </a:rPr>
              <a:t>Dashboard/Home Screen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7" y="1326577"/>
            <a:ext cx="6753587" cy="377406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7018360" y="265870"/>
            <a:ext cx="1897819" cy="5648898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675" b="1" dirty="0">
                <a:solidFill>
                  <a:schemeClr val="tx1"/>
                </a:solidFill>
              </a:rPr>
              <a:t>Details:</a:t>
            </a:r>
          </a:p>
          <a:p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r>
              <a:rPr lang="en-US" sz="675" dirty="0">
                <a:solidFill>
                  <a:schemeClr val="tx1"/>
                </a:solidFill>
              </a:rPr>
              <a:t>Charts can be viewed per Day, per Month or specific Date span  (applies to all Charts available)</a:t>
            </a:r>
          </a:p>
          <a:p>
            <a:pPr marL="128588" indent="-128588">
              <a:buFont typeface="Wingdings" panose="05000000000000000000" pitchFamily="2" charset="2"/>
              <a:buChar char="ü"/>
            </a:pPr>
            <a:endParaRPr lang="en-US" sz="675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r>
              <a:rPr lang="en-US" sz="675" dirty="0">
                <a:solidFill>
                  <a:schemeClr val="tx1"/>
                </a:solidFill>
              </a:rPr>
              <a:t>Absent Rate Chart will also show the type of Absence or Leave (VL, SL or AWOL)</a:t>
            </a:r>
          </a:p>
          <a:p>
            <a:endParaRPr lang="en-US" sz="675" dirty="0">
              <a:solidFill>
                <a:schemeClr val="tx1"/>
              </a:solidFill>
            </a:endParaRPr>
          </a:p>
          <a:p>
            <a:endParaRPr lang="en-US" sz="675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47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374274" y="3972623"/>
            <a:ext cx="6350957" cy="16979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274" y="478096"/>
            <a:ext cx="6350957" cy="3215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3195789" y="6236984"/>
            <a:ext cx="289844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1350" dirty="0">
                <a:latin typeface="Meiryo UI" panose="020B0604030504040204" pitchFamily="34" charset="-128"/>
                <a:ea typeface="Meiryo UI" panose="020B0604030504040204" pitchFamily="34" charset="-128"/>
              </a:rPr>
              <a:t>Employee Master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3" t="1672" r="1498" b="63435"/>
          <a:stretch/>
        </p:blipFill>
        <p:spPr>
          <a:xfrm>
            <a:off x="3434505" y="385241"/>
            <a:ext cx="3497580" cy="99922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4135209" y="1795272"/>
            <a:ext cx="379126" cy="255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Elbow Connector 13"/>
          <p:cNvCxnSpPr>
            <a:stCxn id="12" idx="0"/>
            <a:endCxn id="10" idx="2"/>
          </p:cNvCxnSpPr>
          <p:nvPr/>
        </p:nvCxnSpPr>
        <p:spPr>
          <a:xfrm rot="5400000" flipH="1" flipV="1">
            <a:off x="4548632" y="1160610"/>
            <a:ext cx="410803" cy="85852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382262" y="4270017"/>
            <a:ext cx="694603" cy="68221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AMS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C4C41C-FB05-4798-B8A7-17C24715238C}"/>
              </a:ext>
            </a:extLst>
          </p:cNvPr>
          <p:cNvGrpSpPr/>
          <p:nvPr/>
        </p:nvGrpSpPr>
        <p:grpSpPr>
          <a:xfrm>
            <a:off x="2245183" y="4334058"/>
            <a:ext cx="950606" cy="853294"/>
            <a:chOff x="5537315" y="1251938"/>
            <a:chExt cx="1648023" cy="159201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BA4FD76-F2AA-4F24-982D-52E8BD942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37315" y="1251938"/>
              <a:ext cx="1072989" cy="101446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89956E-D35B-408C-8F4F-6BD7FB89EFBB}"/>
                </a:ext>
              </a:extLst>
            </p:cNvPr>
            <p:cNvSpPr txBox="1"/>
            <p:nvPr/>
          </p:nvSpPr>
          <p:spPr>
            <a:xfrm>
              <a:off x="6005152" y="2197945"/>
              <a:ext cx="1180186" cy="646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dirty="0">
                  <a:solidFill>
                    <a:srgbClr val="014FA4"/>
                  </a:solidFill>
                  <a:latin typeface="Century Gothic" panose="020B0502020202020204" pitchFamily="34" charset="0"/>
                </a:rPr>
                <a:t>I.T. SYSTEM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201629" y="4781183"/>
            <a:ext cx="1020617" cy="412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" dirty="0" err="1">
                <a:solidFill>
                  <a:sysClr val="windowText" lastClr="000000"/>
                </a:solidFill>
              </a:rPr>
              <a:t>M_Employee_Master_List</a:t>
            </a:r>
            <a:endParaRPr lang="en-US" sz="600" dirty="0">
              <a:solidFill>
                <a:sysClr val="windowText" lastClr="000000"/>
              </a:solidFill>
            </a:endParaRPr>
          </a:p>
          <a:p>
            <a:r>
              <a:rPr lang="en-US" sz="600" dirty="0" err="1">
                <a:solidFill>
                  <a:sysClr val="windowText" lastClr="000000"/>
                </a:solidFill>
              </a:rPr>
              <a:t>M_Cost_Center_List</a:t>
            </a:r>
            <a:endParaRPr lang="en-US" sz="600" dirty="0">
              <a:solidFill>
                <a:sysClr val="windowText" lastClr="000000"/>
              </a:solidFill>
            </a:endParaRPr>
          </a:p>
          <a:p>
            <a:r>
              <a:rPr lang="en-US" sz="600" dirty="0" err="1">
                <a:solidFill>
                  <a:sysClr val="windowText" lastClr="000000"/>
                </a:solidFill>
              </a:rPr>
              <a:t>M_Employee_Category</a:t>
            </a:r>
            <a:endParaRPr lang="en-US" sz="600" dirty="0">
              <a:solidFill>
                <a:sysClr val="windowText" lastClr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52574" y="4472918"/>
            <a:ext cx="82289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3 AM (Synchronize)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C4C41C-FB05-4798-B8A7-17C24715238C}"/>
              </a:ext>
            </a:extLst>
          </p:cNvPr>
          <p:cNvGrpSpPr/>
          <p:nvPr/>
        </p:nvGrpSpPr>
        <p:grpSpPr>
          <a:xfrm>
            <a:off x="464037" y="4958679"/>
            <a:ext cx="728548" cy="540156"/>
            <a:chOff x="5560885" y="944433"/>
            <a:chExt cx="1848039" cy="153724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BA4FD76-F2AA-4F24-982D-52E8BD942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0885" y="944433"/>
              <a:ext cx="1072989" cy="101446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589956E-D35B-408C-8F4F-6BD7FB89EFBB}"/>
                </a:ext>
              </a:extLst>
            </p:cNvPr>
            <p:cNvSpPr txBox="1"/>
            <p:nvPr/>
          </p:nvSpPr>
          <p:spPr>
            <a:xfrm>
              <a:off x="6028719" y="1890439"/>
              <a:ext cx="1380205" cy="591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rgbClr val="014FA4"/>
                  </a:solidFill>
                  <a:latin typeface="Century Gothic" panose="020B0502020202020204" pitchFamily="34" charset="0"/>
                </a:rPr>
                <a:t>PCORE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738DE7C4-578A-44B5-9E50-A6584367BB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4483" y="4182559"/>
            <a:ext cx="413354" cy="4133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589956E-D35B-408C-8F4F-6BD7FB89EFBB}"/>
              </a:ext>
            </a:extLst>
          </p:cNvPr>
          <p:cNvSpPr txBox="1"/>
          <p:nvPr/>
        </p:nvSpPr>
        <p:spPr>
          <a:xfrm>
            <a:off x="648473" y="4486715"/>
            <a:ext cx="672366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 dirty="0">
                <a:solidFill>
                  <a:srgbClr val="014FA4"/>
                </a:solidFill>
                <a:latin typeface="Century Gothic" panose="020B0502020202020204" pitchFamily="34" charset="0"/>
              </a:rPr>
              <a:t>AGENCY</a:t>
            </a:r>
          </a:p>
        </p:txBody>
      </p:sp>
      <p:cxnSp>
        <p:nvCxnSpPr>
          <p:cNvPr id="29" name="Elbow Connector 28"/>
          <p:cNvCxnSpPr>
            <a:stCxn id="25" idx="1"/>
            <a:endCxn id="17" idx="1"/>
          </p:cNvCxnSpPr>
          <p:nvPr/>
        </p:nvCxnSpPr>
        <p:spPr>
          <a:xfrm>
            <a:off x="897838" y="4389236"/>
            <a:ext cx="1347347" cy="21669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23" idx="3"/>
            <a:endCxn id="17" idx="1"/>
          </p:cNvCxnSpPr>
          <p:nvPr/>
        </p:nvCxnSpPr>
        <p:spPr>
          <a:xfrm flipV="1">
            <a:off x="887039" y="4605926"/>
            <a:ext cx="1358144" cy="53098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6" descr="Image result for excel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81" y="4305556"/>
            <a:ext cx="170465" cy="16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169644" y="4245365"/>
            <a:ext cx="60544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Employee List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5" y="5015806"/>
            <a:ext cx="230038" cy="231987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304993" y="5133137"/>
            <a:ext cx="1524012" cy="5064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err="1">
                <a:solidFill>
                  <a:sysClr val="windowText" lastClr="000000"/>
                </a:solidFill>
              </a:rPr>
              <a:t>M_Employee_Master_List</a:t>
            </a:r>
            <a:endParaRPr lang="en-US" sz="900" dirty="0">
              <a:solidFill>
                <a:sysClr val="windowText" lastClr="000000"/>
              </a:solidFill>
            </a:endParaRPr>
          </a:p>
          <a:p>
            <a:r>
              <a:rPr lang="en-US" sz="900" dirty="0" err="1">
                <a:solidFill>
                  <a:sysClr val="windowText" lastClr="000000"/>
                </a:solidFill>
              </a:rPr>
              <a:t>M_Cost_Center_List</a:t>
            </a:r>
            <a:endParaRPr lang="en-US" sz="900" dirty="0">
              <a:solidFill>
                <a:sysClr val="windowText" lastClr="000000"/>
              </a:solidFill>
            </a:endParaRPr>
          </a:p>
          <a:p>
            <a:r>
              <a:rPr lang="en-US" sz="900" dirty="0" err="1">
                <a:solidFill>
                  <a:sysClr val="windowText" lastClr="000000"/>
                </a:solidFill>
              </a:rPr>
              <a:t>M_Employee_Category</a:t>
            </a:r>
            <a:endParaRPr lang="en-US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41" name="Straight Arrow Connector 40"/>
          <p:cNvCxnSpPr>
            <a:stCxn id="17" idx="3"/>
            <a:endCxn id="15" idx="2"/>
          </p:cNvCxnSpPr>
          <p:nvPr/>
        </p:nvCxnSpPr>
        <p:spPr>
          <a:xfrm>
            <a:off x="2864100" y="4605926"/>
            <a:ext cx="1518160" cy="5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90600" y="4921945"/>
            <a:ext cx="8228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12 AM </a:t>
            </a:r>
          </a:p>
          <a:p>
            <a:pPr algn="ctr"/>
            <a:r>
              <a: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(Synchronize)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016096" y="290584"/>
            <a:ext cx="1897819" cy="5648898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675" b="1" dirty="0">
                <a:solidFill>
                  <a:schemeClr val="tx1"/>
                </a:solidFill>
              </a:rPr>
              <a:t>Details:</a:t>
            </a:r>
          </a:p>
          <a:p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r>
              <a:rPr lang="en-US" sz="675" dirty="0">
                <a:solidFill>
                  <a:schemeClr val="tx1"/>
                </a:solidFill>
              </a:rPr>
              <a:t>Data will automatically be copied from IT System (BIPH) to AMS System every 3 AM.</a:t>
            </a:r>
          </a:p>
          <a:p>
            <a:pPr marL="128588" indent="-128588">
              <a:buFont typeface="Wingdings" panose="05000000000000000000" pitchFamily="2" charset="2"/>
              <a:buChar char="ü"/>
            </a:pPr>
            <a:endParaRPr lang="en-US" sz="675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r>
              <a:rPr lang="en-US" sz="675" dirty="0">
                <a:solidFill>
                  <a:schemeClr val="tx1"/>
                </a:solidFill>
              </a:rPr>
              <a:t>Any changes such as additional Employees or Change in Employee information will be summarized and sent to Administrators through Email in Excel format file</a:t>
            </a:r>
          </a:p>
          <a:p>
            <a:pPr marL="128588" indent="-128588">
              <a:buFont typeface="Wingdings" panose="05000000000000000000" pitchFamily="2" charset="2"/>
              <a:buChar char="ü"/>
            </a:pPr>
            <a:endParaRPr lang="en-US" sz="675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r>
              <a:rPr lang="en-US" sz="675" dirty="0">
                <a:solidFill>
                  <a:schemeClr val="tx1"/>
                </a:solidFill>
              </a:rPr>
              <a:t>Only Cost Center for AMS and EX-PROD can be modified using the AMS System</a:t>
            </a:r>
          </a:p>
          <a:p>
            <a:pPr marL="128588" indent="-128588">
              <a:buFont typeface="Wingdings" panose="05000000000000000000" pitchFamily="2" charset="2"/>
              <a:buChar char="ü"/>
            </a:pPr>
            <a:endParaRPr lang="en-US" sz="675" b="1" dirty="0">
              <a:solidFill>
                <a:schemeClr val="tx1"/>
              </a:solidFill>
            </a:endParaRPr>
          </a:p>
          <a:p>
            <a:r>
              <a:rPr lang="en-US" sz="675" b="1" dirty="0">
                <a:solidFill>
                  <a:schemeClr val="tx1"/>
                </a:solidFill>
              </a:rPr>
              <a:t>Employee Master Columns: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ADID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Employee No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Family Name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First Name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Gender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Date Hired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Date Regularized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Date Resigned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Employee Status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Employee Category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Section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Position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Email Address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RFID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Cost Center (IT)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Cost Center (AMS)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Cost Center (EX-PROD)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675" b="1" dirty="0">
              <a:solidFill>
                <a:schemeClr val="tx1"/>
              </a:solidFill>
            </a:endParaRPr>
          </a:p>
          <a:p>
            <a:r>
              <a:rPr lang="en-US" sz="675" b="1" dirty="0">
                <a:solidFill>
                  <a:schemeClr val="tx1"/>
                </a:solidFill>
              </a:rPr>
              <a:t>Cost Center History Columns: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Cost Center (IT)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Cost Center (AMS)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Cost Center (EX-PROD)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Update Date (IT)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Update Date (AMS)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>
                <a:solidFill>
                  <a:schemeClr val="tx1"/>
                </a:solidFill>
              </a:rPr>
              <a:t>Update ID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endParaRPr lang="en-US" sz="675" b="1" dirty="0">
              <a:solidFill>
                <a:schemeClr val="tx1"/>
              </a:solidFill>
            </a:endParaRPr>
          </a:p>
          <a:p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endParaRPr lang="en-US" sz="675" dirty="0">
              <a:solidFill>
                <a:schemeClr val="tx1"/>
              </a:solidFill>
            </a:endParaRPr>
          </a:p>
          <a:p>
            <a:endParaRPr lang="en-US" sz="675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01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374274" y="3972623"/>
            <a:ext cx="8539641" cy="16979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3195789" y="6236984"/>
            <a:ext cx="289844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135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Agency </a:t>
            </a:r>
            <a:r>
              <a:rPr lang="en-PH" sz="1350" dirty="0">
                <a:latin typeface="Meiryo UI" panose="020B0604030504040204" pitchFamily="34" charset="-128"/>
                <a:ea typeface="Meiryo UI" panose="020B0604030504040204" pitchFamily="34" charset="-128"/>
              </a:rPr>
              <a:t>Master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016096" y="290584"/>
            <a:ext cx="1897819" cy="3507061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675" b="1" dirty="0" smtClean="0">
                <a:solidFill>
                  <a:schemeClr val="tx1"/>
                </a:solidFill>
              </a:rPr>
              <a:t>Details:</a:t>
            </a:r>
          </a:p>
          <a:p>
            <a:endParaRPr lang="en-US" sz="675" b="1" dirty="0" smtClean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r>
              <a:rPr lang="en-US" sz="675" dirty="0" smtClean="0">
                <a:solidFill>
                  <a:schemeClr val="tx1"/>
                </a:solidFill>
              </a:rPr>
              <a:t>Agency Master will include the following details: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675" dirty="0" smtClean="0">
                <a:solidFill>
                  <a:schemeClr val="tx1"/>
                </a:solidFill>
              </a:rPr>
              <a:t>Agency Name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675" dirty="0" smtClean="0">
                <a:solidFill>
                  <a:schemeClr val="tx1"/>
                </a:solidFill>
              </a:rPr>
              <a:t>Address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675" dirty="0" smtClean="0">
                <a:solidFill>
                  <a:schemeClr val="tx1"/>
                </a:solidFill>
              </a:rPr>
              <a:t>ISO Details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675" dirty="0" smtClean="0">
                <a:solidFill>
                  <a:schemeClr val="tx1"/>
                </a:solidFill>
              </a:rPr>
              <a:t>Logo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675" dirty="0" smtClean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sz="675" dirty="0" smtClean="0">
                <a:solidFill>
                  <a:schemeClr val="tx1"/>
                </a:solidFill>
              </a:rPr>
              <a:t>The Agency details will be used for the following Standardized Forms: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675" dirty="0" smtClean="0">
                <a:solidFill>
                  <a:schemeClr val="tx1"/>
                </a:solidFill>
              </a:rPr>
              <a:t>Overtime Form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675" dirty="0" smtClean="0">
                <a:solidFill>
                  <a:schemeClr val="tx1"/>
                </a:solidFill>
              </a:rPr>
              <a:t>Change Schedule Form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675" dirty="0" smtClean="0">
                <a:solidFill>
                  <a:schemeClr val="tx1"/>
                </a:solidFill>
              </a:rPr>
              <a:t>DTR Correction Form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675" dirty="0">
              <a:solidFill>
                <a:schemeClr val="tx1"/>
              </a:solidFill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endParaRPr lang="en-US" sz="675" b="1" dirty="0">
              <a:solidFill>
                <a:schemeClr val="tx1"/>
              </a:solidFill>
            </a:endParaRPr>
          </a:p>
          <a:p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endParaRPr lang="en-US" sz="675" dirty="0">
              <a:solidFill>
                <a:schemeClr val="tx1"/>
              </a:solidFill>
            </a:endParaRPr>
          </a:p>
          <a:p>
            <a:endParaRPr lang="en-US" sz="675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274" y="383124"/>
            <a:ext cx="6350957" cy="294668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1" name="Oval 30"/>
          <p:cNvSpPr/>
          <p:nvPr/>
        </p:nvSpPr>
        <p:spPr>
          <a:xfrm>
            <a:off x="544077" y="4035631"/>
            <a:ext cx="673046" cy="41768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Start</a:t>
            </a:r>
            <a:endParaRPr lang="en-PH" sz="800" dirty="0"/>
          </a:p>
        </p:txBody>
      </p:sp>
      <p:sp>
        <p:nvSpPr>
          <p:cNvPr id="43" name="Rounded Rectangle 42"/>
          <p:cNvSpPr/>
          <p:nvPr/>
        </p:nvSpPr>
        <p:spPr>
          <a:xfrm>
            <a:off x="7555162" y="4419409"/>
            <a:ext cx="996290" cy="264952"/>
          </a:xfrm>
          <a:prstGeom prst="round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Save Agency </a:t>
            </a:r>
            <a:r>
              <a:rPr lang="en-US" sz="800" dirty="0" smtClean="0"/>
              <a:t>Details</a:t>
            </a:r>
            <a:endParaRPr lang="en-PH" sz="800" dirty="0"/>
          </a:p>
        </p:txBody>
      </p:sp>
      <p:sp>
        <p:nvSpPr>
          <p:cNvPr id="45" name="Diamond 44"/>
          <p:cNvSpPr/>
          <p:nvPr/>
        </p:nvSpPr>
        <p:spPr>
          <a:xfrm>
            <a:off x="459182" y="4748600"/>
            <a:ext cx="842836" cy="43687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Existing</a:t>
            </a:r>
            <a:endParaRPr lang="en-PH" sz="600" dirty="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>
            <a:stCxn id="31" idx="4"/>
            <a:endCxn id="45" idx="0"/>
          </p:cNvCxnSpPr>
          <p:nvPr/>
        </p:nvCxnSpPr>
        <p:spPr>
          <a:xfrm>
            <a:off x="880600" y="4453320"/>
            <a:ext cx="0" cy="2952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arallelogram 48"/>
          <p:cNvSpPr/>
          <p:nvPr/>
        </p:nvSpPr>
        <p:spPr>
          <a:xfrm>
            <a:off x="1487194" y="4132017"/>
            <a:ext cx="1038618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Modify Agency Name</a:t>
            </a:r>
            <a:endParaRPr lang="en-PH" sz="800" dirty="0"/>
          </a:p>
        </p:txBody>
      </p:sp>
      <p:cxnSp>
        <p:nvCxnSpPr>
          <p:cNvPr id="51" name="Elbow Connector 50"/>
          <p:cNvCxnSpPr>
            <a:stCxn id="45" idx="3"/>
            <a:endCxn id="49" idx="5"/>
          </p:cNvCxnSpPr>
          <p:nvPr/>
        </p:nvCxnSpPr>
        <p:spPr>
          <a:xfrm flipV="1">
            <a:off x="1302018" y="4306995"/>
            <a:ext cx="228921" cy="660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007126" y="4470750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Yes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52338" y="5312753"/>
            <a:ext cx="52061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</a:t>
            </a:r>
          </a:p>
        </p:txBody>
      </p:sp>
      <p:cxnSp>
        <p:nvCxnSpPr>
          <p:cNvPr id="57" name="Elbow Connector 56"/>
          <p:cNvCxnSpPr>
            <a:stCxn id="45" idx="2"/>
          </p:cNvCxnSpPr>
          <p:nvPr/>
        </p:nvCxnSpPr>
        <p:spPr>
          <a:xfrm rot="16200000" flipH="1">
            <a:off x="1112850" y="4953226"/>
            <a:ext cx="185838" cy="6503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Parallelogram 119"/>
          <p:cNvSpPr/>
          <p:nvPr/>
        </p:nvSpPr>
        <p:spPr>
          <a:xfrm>
            <a:off x="2628361" y="4137554"/>
            <a:ext cx="1038619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Modify </a:t>
            </a:r>
            <a:r>
              <a:rPr lang="en-US" sz="800" dirty="0"/>
              <a:t>Address</a:t>
            </a:r>
            <a:endParaRPr lang="en-PH" sz="800" dirty="0"/>
          </a:p>
        </p:txBody>
      </p:sp>
      <p:cxnSp>
        <p:nvCxnSpPr>
          <p:cNvPr id="121" name="Straight Arrow Connector 120"/>
          <p:cNvCxnSpPr>
            <a:stCxn id="49" idx="2"/>
            <a:endCxn id="120" idx="5"/>
          </p:cNvCxnSpPr>
          <p:nvPr/>
        </p:nvCxnSpPr>
        <p:spPr>
          <a:xfrm>
            <a:off x="2482068" y="4306995"/>
            <a:ext cx="190038" cy="55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20" idx="2"/>
            <a:endCxn id="123" idx="5"/>
          </p:cNvCxnSpPr>
          <p:nvPr/>
        </p:nvCxnSpPr>
        <p:spPr>
          <a:xfrm>
            <a:off x="3623236" y="4312532"/>
            <a:ext cx="190037" cy="18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Parallelogram 122"/>
          <p:cNvSpPr/>
          <p:nvPr/>
        </p:nvSpPr>
        <p:spPr>
          <a:xfrm>
            <a:off x="3769528" y="4139377"/>
            <a:ext cx="1038619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Modify ISO Details</a:t>
            </a:r>
            <a:endParaRPr lang="en-PH" sz="800" dirty="0"/>
          </a:p>
        </p:txBody>
      </p:sp>
      <p:sp>
        <p:nvSpPr>
          <p:cNvPr id="129" name="Parallelogram 128"/>
          <p:cNvSpPr/>
          <p:nvPr/>
        </p:nvSpPr>
        <p:spPr>
          <a:xfrm>
            <a:off x="4922391" y="4139377"/>
            <a:ext cx="1038619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Select Status</a:t>
            </a:r>
            <a:endParaRPr lang="en-PH" sz="800" dirty="0"/>
          </a:p>
        </p:txBody>
      </p:sp>
      <p:cxnSp>
        <p:nvCxnSpPr>
          <p:cNvPr id="153" name="Straight Arrow Connector 152"/>
          <p:cNvCxnSpPr/>
          <p:nvPr/>
        </p:nvCxnSpPr>
        <p:spPr>
          <a:xfrm>
            <a:off x="4777637" y="4300713"/>
            <a:ext cx="190037" cy="18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Parallelogram 153"/>
          <p:cNvSpPr/>
          <p:nvPr/>
        </p:nvSpPr>
        <p:spPr>
          <a:xfrm>
            <a:off x="1487194" y="5217690"/>
            <a:ext cx="1038618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Input </a:t>
            </a:r>
            <a:r>
              <a:rPr lang="en-US" sz="800" dirty="0"/>
              <a:t>Agency Name</a:t>
            </a:r>
            <a:endParaRPr lang="en-PH" sz="800" dirty="0"/>
          </a:p>
        </p:txBody>
      </p:sp>
      <p:sp>
        <p:nvSpPr>
          <p:cNvPr id="155" name="Parallelogram 154"/>
          <p:cNvSpPr/>
          <p:nvPr/>
        </p:nvSpPr>
        <p:spPr>
          <a:xfrm>
            <a:off x="2628361" y="5223227"/>
            <a:ext cx="1038619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Input Address</a:t>
            </a:r>
            <a:endParaRPr lang="en-PH" sz="800" dirty="0"/>
          </a:p>
        </p:txBody>
      </p:sp>
      <p:cxnSp>
        <p:nvCxnSpPr>
          <p:cNvPr id="156" name="Straight Arrow Connector 155"/>
          <p:cNvCxnSpPr>
            <a:stCxn id="154" idx="2"/>
            <a:endCxn id="155" idx="5"/>
          </p:cNvCxnSpPr>
          <p:nvPr/>
        </p:nvCxnSpPr>
        <p:spPr>
          <a:xfrm>
            <a:off x="2482068" y="5392668"/>
            <a:ext cx="190038" cy="55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55" idx="2"/>
            <a:endCxn id="158" idx="5"/>
          </p:cNvCxnSpPr>
          <p:nvPr/>
        </p:nvCxnSpPr>
        <p:spPr>
          <a:xfrm>
            <a:off x="3623236" y="5398205"/>
            <a:ext cx="190037" cy="18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Parallelogram 157"/>
          <p:cNvSpPr/>
          <p:nvPr/>
        </p:nvSpPr>
        <p:spPr>
          <a:xfrm>
            <a:off x="3769528" y="5225050"/>
            <a:ext cx="1038619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Input </a:t>
            </a:r>
            <a:r>
              <a:rPr lang="en-US" sz="800" dirty="0" smtClean="0"/>
              <a:t>ISO Details</a:t>
            </a:r>
            <a:endParaRPr lang="en-PH" sz="800" dirty="0"/>
          </a:p>
        </p:txBody>
      </p:sp>
      <p:sp>
        <p:nvSpPr>
          <p:cNvPr id="159" name="Parallelogram 158"/>
          <p:cNvSpPr/>
          <p:nvPr/>
        </p:nvSpPr>
        <p:spPr>
          <a:xfrm>
            <a:off x="4922391" y="5225050"/>
            <a:ext cx="1038619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Select Status</a:t>
            </a:r>
            <a:endParaRPr lang="en-PH" sz="800" dirty="0"/>
          </a:p>
        </p:txBody>
      </p:sp>
      <p:cxnSp>
        <p:nvCxnSpPr>
          <p:cNvPr id="160" name="Straight Arrow Connector 159"/>
          <p:cNvCxnSpPr/>
          <p:nvPr/>
        </p:nvCxnSpPr>
        <p:spPr>
          <a:xfrm>
            <a:off x="4777637" y="5386386"/>
            <a:ext cx="190037" cy="18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Parallelogram 160"/>
          <p:cNvSpPr/>
          <p:nvPr/>
        </p:nvSpPr>
        <p:spPr>
          <a:xfrm>
            <a:off x="6077019" y="4637016"/>
            <a:ext cx="1038619" cy="349956"/>
          </a:xfrm>
          <a:prstGeom prst="parallelogram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Click Save button</a:t>
            </a:r>
            <a:endParaRPr lang="en-PH" sz="800" dirty="0"/>
          </a:p>
        </p:txBody>
      </p:sp>
      <p:cxnSp>
        <p:nvCxnSpPr>
          <p:cNvPr id="162" name="Elbow Connector 161"/>
          <p:cNvCxnSpPr>
            <a:stCxn id="129" idx="2"/>
            <a:endCxn id="161" idx="1"/>
          </p:cNvCxnSpPr>
          <p:nvPr/>
        </p:nvCxnSpPr>
        <p:spPr>
          <a:xfrm>
            <a:off x="5917266" y="4314355"/>
            <a:ext cx="722807" cy="32266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/>
          <p:cNvCxnSpPr>
            <a:stCxn id="159" idx="2"/>
            <a:endCxn id="161" idx="4"/>
          </p:cNvCxnSpPr>
          <p:nvPr/>
        </p:nvCxnSpPr>
        <p:spPr>
          <a:xfrm flipV="1">
            <a:off x="5917266" y="4986972"/>
            <a:ext cx="679063" cy="413056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/>
          <p:cNvSpPr/>
          <p:nvPr/>
        </p:nvSpPr>
        <p:spPr>
          <a:xfrm>
            <a:off x="7716783" y="5082911"/>
            <a:ext cx="673046" cy="417689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End</a:t>
            </a:r>
            <a:endParaRPr lang="en-PH" sz="800" dirty="0"/>
          </a:p>
        </p:txBody>
      </p:sp>
      <p:cxnSp>
        <p:nvCxnSpPr>
          <p:cNvPr id="169" name="Elbow Connector 168"/>
          <p:cNvCxnSpPr>
            <a:stCxn id="161" idx="2"/>
            <a:endCxn id="43" idx="0"/>
          </p:cNvCxnSpPr>
          <p:nvPr/>
        </p:nvCxnSpPr>
        <p:spPr>
          <a:xfrm flipV="1">
            <a:off x="7071894" y="4419409"/>
            <a:ext cx="981413" cy="392585"/>
          </a:xfrm>
          <a:prstGeom prst="bentConnector4">
            <a:avLst>
              <a:gd name="adj1" fmla="val 22392"/>
              <a:gd name="adj2" fmla="val 15822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43" idx="2"/>
            <a:endCxn id="168" idx="0"/>
          </p:cNvCxnSpPr>
          <p:nvPr/>
        </p:nvCxnSpPr>
        <p:spPr>
          <a:xfrm flipH="1">
            <a:off x="8053306" y="4684361"/>
            <a:ext cx="1" cy="3985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5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374274" y="3972623"/>
            <a:ext cx="8539641" cy="16979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3195789" y="6236984"/>
            <a:ext cx="289844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135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Section </a:t>
            </a:r>
            <a:r>
              <a:rPr lang="en-PH" sz="1350" dirty="0">
                <a:latin typeface="Meiryo UI" panose="020B0604030504040204" pitchFamily="34" charset="-128"/>
                <a:ea typeface="Meiryo UI" panose="020B0604030504040204" pitchFamily="34" charset="-128"/>
              </a:rPr>
              <a:t>Master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016096" y="290584"/>
            <a:ext cx="1897819" cy="3507061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675" b="1" dirty="0">
                <a:solidFill>
                  <a:schemeClr val="tx1"/>
                </a:solidFill>
              </a:rPr>
              <a:t>Details:</a:t>
            </a:r>
          </a:p>
          <a:p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r>
              <a:rPr lang="en-US" sz="675" dirty="0">
                <a:solidFill>
                  <a:schemeClr val="tx1"/>
                </a:solidFill>
              </a:rPr>
              <a:t>Data will automatically be copied from IT System (BIPH) to AMS System every 3 AM.</a:t>
            </a:r>
          </a:p>
          <a:p>
            <a:pPr marL="128588" indent="-128588">
              <a:buFont typeface="Wingdings" panose="05000000000000000000" pitchFamily="2" charset="2"/>
              <a:buChar char="ü"/>
            </a:pPr>
            <a:endParaRPr lang="en-US" sz="675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r>
              <a:rPr lang="en-US" sz="675" dirty="0">
                <a:solidFill>
                  <a:schemeClr val="tx1"/>
                </a:solidFill>
              </a:rPr>
              <a:t>Any changes such as additional </a:t>
            </a:r>
            <a:r>
              <a:rPr lang="en-US" sz="675" dirty="0" smtClean="0">
                <a:solidFill>
                  <a:schemeClr val="tx1"/>
                </a:solidFill>
              </a:rPr>
              <a:t>Section </a:t>
            </a:r>
            <a:r>
              <a:rPr lang="en-US" sz="675" dirty="0">
                <a:solidFill>
                  <a:schemeClr val="tx1"/>
                </a:solidFill>
              </a:rPr>
              <a:t>or Change </a:t>
            </a:r>
            <a:r>
              <a:rPr lang="en-US" sz="675" dirty="0" smtClean="0">
                <a:solidFill>
                  <a:schemeClr val="tx1"/>
                </a:solidFill>
              </a:rPr>
              <a:t>in Section </a:t>
            </a:r>
            <a:r>
              <a:rPr lang="en-US" sz="675" dirty="0">
                <a:solidFill>
                  <a:schemeClr val="tx1"/>
                </a:solidFill>
              </a:rPr>
              <a:t>information will be summarized and sent to Administrators through Email in Excel format file</a:t>
            </a:r>
          </a:p>
          <a:p>
            <a:endParaRPr lang="en-US" sz="675" b="1" dirty="0">
              <a:solidFill>
                <a:schemeClr val="tx1"/>
              </a:solidFill>
            </a:endParaRPr>
          </a:p>
          <a:p>
            <a:r>
              <a:rPr lang="en-US" sz="675" b="1" dirty="0" smtClean="0">
                <a:solidFill>
                  <a:schemeClr val="tx1"/>
                </a:solidFill>
              </a:rPr>
              <a:t>Section </a:t>
            </a:r>
            <a:r>
              <a:rPr lang="en-US" sz="675" b="1" dirty="0">
                <a:solidFill>
                  <a:schemeClr val="tx1"/>
                </a:solidFill>
              </a:rPr>
              <a:t>Master Columns: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 smtClean="0">
                <a:solidFill>
                  <a:schemeClr val="tx1"/>
                </a:solidFill>
              </a:rPr>
              <a:t>Section (Section Name)</a:t>
            </a:r>
          </a:p>
          <a:p>
            <a:endParaRPr lang="en-US" sz="675" dirty="0">
              <a:solidFill>
                <a:schemeClr val="tx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675" dirty="0">
              <a:solidFill>
                <a:schemeClr val="tx1"/>
              </a:solidFill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endParaRPr lang="en-US" sz="675" b="1" dirty="0">
              <a:solidFill>
                <a:schemeClr val="tx1"/>
              </a:solidFill>
            </a:endParaRPr>
          </a:p>
          <a:p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endParaRPr lang="en-US" sz="675" dirty="0">
              <a:solidFill>
                <a:schemeClr val="tx1"/>
              </a:solidFill>
            </a:endParaRPr>
          </a:p>
          <a:p>
            <a:endParaRPr lang="en-US" sz="675" b="1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595" y="925701"/>
            <a:ext cx="6584672" cy="20930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6" name="Oval 65"/>
          <p:cNvSpPr/>
          <p:nvPr/>
        </p:nvSpPr>
        <p:spPr>
          <a:xfrm>
            <a:off x="4382262" y="4270017"/>
            <a:ext cx="694603" cy="68221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AMS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C4C41C-FB05-4798-B8A7-17C24715238C}"/>
              </a:ext>
            </a:extLst>
          </p:cNvPr>
          <p:cNvGrpSpPr/>
          <p:nvPr/>
        </p:nvGrpSpPr>
        <p:grpSpPr>
          <a:xfrm>
            <a:off x="2245183" y="4334058"/>
            <a:ext cx="950606" cy="853294"/>
            <a:chOff x="5537315" y="1251938"/>
            <a:chExt cx="1648023" cy="1592013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BA4FD76-F2AA-4F24-982D-52E8BD942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7315" y="1251938"/>
              <a:ext cx="1072989" cy="1014463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589956E-D35B-408C-8F4F-6BD7FB89EFBB}"/>
                </a:ext>
              </a:extLst>
            </p:cNvPr>
            <p:cNvSpPr txBox="1"/>
            <p:nvPr/>
          </p:nvSpPr>
          <p:spPr>
            <a:xfrm>
              <a:off x="6005152" y="2197945"/>
              <a:ext cx="1180186" cy="646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dirty="0">
                  <a:solidFill>
                    <a:srgbClr val="014FA4"/>
                  </a:solidFill>
                  <a:latin typeface="Century Gothic" panose="020B0502020202020204" pitchFamily="34" charset="0"/>
                </a:rPr>
                <a:t>I.T. SYSTEM</a:t>
              </a:r>
            </a:p>
          </p:txBody>
        </p:sp>
      </p:grpSp>
      <p:sp>
        <p:nvSpPr>
          <p:cNvPr id="70" name="Rectangle 69"/>
          <p:cNvSpPr/>
          <p:nvPr/>
        </p:nvSpPr>
        <p:spPr>
          <a:xfrm>
            <a:off x="3201629" y="4781184"/>
            <a:ext cx="1020617" cy="329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ysClr val="windowText" lastClr="000000"/>
                </a:solidFill>
              </a:rPr>
              <a:t>Section Master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252574" y="4472918"/>
            <a:ext cx="82289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3 AM (Synchronize)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AC4C41C-FB05-4798-B8A7-17C24715238C}"/>
              </a:ext>
            </a:extLst>
          </p:cNvPr>
          <p:cNvGrpSpPr/>
          <p:nvPr/>
        </p:nvGrpSpPr>
        <p:grpSpPr>
          <a:xfrm>
            <a:off x="464037" y="4444329"/>
            <a:ext cx="728548" cy="540156"/>
            <a:chOff x="5560885" y="944433"/>
            <a:chExt cx="1848039" cy="1537244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BA4FD76-F2AA-4F24-982D-52E8BD942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0885" y="944433"/>
              <a:ext cx="1072989" cy="1014462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589956E-D35B-408C-8F4F-6BD7FB89EFBB}"/>
                </a:ext>
              </a:extLst>
            </p:cNvPr>
            <p:cNvSpPr txBox="1"/>
            <p:nvPr/>
          </p:nvSpPr>
          <p:spPr>
            <a:xfrm>
              <a:off x="6028719" y="1890439"/>
              <a:ext cx="1380205" cy="591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rgbClr val="014FA4"/>
                  </a:solidFill>
                  <a:latin typeface="Century Gothic" panose="020B0502020202020204" pitchFamily="34" charset="0"/>
                </a:rPr>
                <a:t>PCORE</a:t>
              </a:r>
            </a:p>
          </p:txBody>
        </p:sp>
      </p:grpSp>
      <p:sp>
        <p:nvSpPr>
          <p:cNvPr id="82" name="Rectangle 81"/>
          <p:cNvSpPr/>
          <p:nvPr/>
        </p:nvSpPr>
        <p:spPr>
          <a:xfrm>
            <a:off x="1192585" y="4784157"/>
            <a:ext cx="971498" cy="326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smtClean="0">
                <a:solidFill>
                  <a:sysClr val="windowText" lastClr="000000"/>
                </a:solidFill>
              </a:rPr>
              <a:t>Section Master</a:t>
            </a:r>
            <a:endParaRPr lang="en-US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83" name="Straight Arrow Connector 82"/>
          <p:cNvCxnSpPr>
            <a:stCxn id="68" idx="3"/>
            <a:endCxn id="66" idx="2"/>
          </p:cNvCxnSpPr>
          <p:nvPr/>
        </p:nvCxnSpPr>
        <p:spPr>
          <a:xfrm>
            <a:off x="2864100" y="4605926"/>
            <a:ext cx="1518160" cy="5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090600" y="4407595"/>
            <a:ext cx="8228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12 AM </a:t>
            </a:r>
          </a:p>
          <a:p>
            <a:pPr algn="ctr"/>
            <a:r>
              <a: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(Synchronize)</a:t>
            </a:r>
          </a:p>
        </p:txBody>
      </p:sp>
      <p:cxnSp>
        <p:nvCxnSpPr>
          <p:cNvPr id="85" name="Straight Arrow Connector 84"/>
          <p:cNvCxnSpPr>
            <a:stCxn id="73" idx="3"/>
            <a:endCxn id="68" idx="1"/>
          </p:cNvCxnSpPr>
          <p:nvPr/>
        </p:nvCxnSpPr>
        <p:spPr>
          <a:xfrm flipV="1">
            <a:off x="887039" y="4605926"/>
            <a:ext cx="1358144" cy="166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5" y="4501456"/>
            <a:ext cx="230038" cy="23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374274" y="3972623"/>
            <a:ext cx="8539641" cy="16979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3195789" y="6236984"/>
            <a:ext cx="289844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PH" sz="1350" dirty="0" smtClean="0">
                <a:latin typeface="Meiryo UI" panose="020B0604030504040204" pitchFamily="34" charset="-128"/>
                <a:ea typeface="Meiryo UI" panose="020B0604030504040204" pitchFamily="34" charset="-128"/>
              </a:rPr>
              <a:t>Cost Center </a:t>
            </a:r>
            <a:r>
              <a:rPr lang="en-PH" sz="1350" dirty="0">
                <a:latin typeface="Meiryo UI" panose="020B0604030504040204" pitchFamily="34" charset="-128"/>
                <a:ea typeface="Meiryo UI" panose="020B0604030504040204" pitchFamily="34" charset="-128"/>
              </a:rPr>
              <a:t>Master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016096" y="290584"/>
            <a:ext cx="1897819" cy="3507061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675" b="1" dirty="0">
                <a:solidFill>
                  <a:schemeClr val="tx1"/>
                </a:solidFill>
              </a:rPr>
              <a:t>Details:</a:t>
            </a:r>
          </a:p>
          <a:p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r>
              <a:rPr lang="en-US" sz="675" dirty="0">
                <a:solidFill>
                  <a:schemeClr val="tx1"/>
                </a:solidFill>
              </a:rPr>
              <a:t>Data will automatically be copied from IT System (BIPH) to AMS System every 3 AM.</a:t>
            </a:r>
          </a:p>
          <a:p>
            <a:pPr marL="128588" indent="-128588">
              <a:buFont typeface="Wingdings" panose="05000000000000000000" pitchFamily="2" charset="2"/>
              <a:buChar char="ü"/>
            </a:pPr>
            <a:endParaRPr lang="en-US" sz="675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r>
              <a:rPr lang="en-US" sz="675" dirty="0">
                <a:solidFill>
                  <a:schemeClr val="tx1"/>
                </a:solidFill>
              </a:rPr>
              <a:t>Any changes such as additional </a:t>
            </a:r>
            <a:r>
              <a:rPr lang="en-US" sz="675" dirty="0" smtClean="0">
                <a:solidFill>
                  <a:schemeClr val="tx1"/>
                </a:solidFill>
              </a:rPr>
              <a:t>Cost Center </a:t>
            </a:r>
            <a:r>
              <a:rPr lang="en-US" sz="675" dirty="0">
                <a:solidFill>
                  <a:schemeClr val="tx1"/>
                </a:solidFill>
              </a:rPr>
              <a:t>or Change in </a:t>
            </a:r>
            <a:r>
              <a:rPr lang="en-US" sz="675" dirty="0" smtClean="0">
                <a:solidFill>
                  <a:schemeClr val="tx1"/>
                </a:solidFill>
              </a:rPr>
              <a:t>Cost Center </a:t>
            </a:r>
            <a:r>
              <a:rPr lang="en-US" sz="675" dirty="0">
                <a:solidFill>
                  <a:schemeClr val="tx1"/>
                </a:solidFill>
              </a:rPr>
              <a:t>information will be summarized and sent to Administrators through Email in Excel format file</a:t>
            </a:r>
          </a:p>
          <a:p>
            <a:endParaRPr lang="en-US" sz="675" b="1" dirty="0">
              <a:solidFill>
                <a:schemeClr val="tx1"/>
              </a:solidFill>
            </a:endParaRPr>
          </a:p>
          <a:p>
            <a:r>
              <a:rPr lang="en-US" sz="675" b="1" dirty="0">
                <a:solidFill>
                  <a:schemeClr val="tx1"/>
                </a:solidFill>
              </a:rPr>
              <a:t>Section Master Columns: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 smtClean="0">
                <a:solidFill>
                  <a:schemeClr val="tx1"/>
                </a:solidFill>
              </a:rPr>
              <a:t>Section </a:t>
            </a:r>
            <a:r>
              <a:rPr lang="en-US" sz="675" dirty="0">
                <a:solidFill>
                  <a:schemeClr val="tx1"/>
                </a:solidFill>
              </a:rPr>
              <a:t>(Section Name</a:t>
            </a:r>
            <a:r>
              <a:rPr lang="en-US" sz="675" dirty="0" smtClean="0">
                <a:solidFill>
                  <a:schemeClr val="tx1"/>
                </a:solidFill>
              </a:rPr>
              <a:t>)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 smtClean="0">
                <a:solidFill>
                  <a:schemeClr val="tx1"/>
                </a:solidFill>
              </a:rPr>
              <a:t>Cost Center Code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675" dirty="0" smtClean="0">
                <a:solidFill>
                  <a:schemeClr val="tx1"/>
                </a:solidFill>
              </a:rPr>
              <a:t>Cost Center Name</a:t>
            </a:r>
            <a:endParaRPr lang="en-US" sz="675" dirty="0">
              <a:solidFill>
                <a:schemeClr val="tx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675" dirty="0">
              <a:solidFill>
                <a:schemeClr val="tx1"/>
              </a:solidFill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Arial" panose="020B0604020202020204" pitchFamily="34" charset="0"/>
              <a:buChar char="•"/>
            </a:pPr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endParaRPr lang="en-US" sz="675" b="1" dirty="0">
              <a:solidFill>
                <a:schemeClr val="tx1"/>
              </a:solidFill>
            </a:endParaRPr>
          </a:p>
          <a:p>
            <a:endParaRPr lang="en-US" sz="675" b="1" dirty="0">
              <a:solidFill>
                <a:schemeClr val="tx1"/>
              </a:solidFill>
            </a:endParaRPr>
          </a:p>
          <a:p>
            <a:pPr marL="128588" indent="-128588">
              <a:buFont typeface="Wingdings" panose="05000000000000000000" pitchFamily="2" charset="2"/>
              <a:buChar char="ü"/>
            </a:pPr>
            <a:endParaRPr lang="en-US" sz="675" dirty="0">
              <a:solidFill>
                <a:schemeClr val="tx1"/>
              </a:solidFill>
            </a:endParaRPr>
          </a:p>
          <a:p>
            <a:endParaRPr lang="en-US" sz="675" b="1" dirty="0">
              <a:solidFill>
                <a:schemeClr val="tx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4382262" y="4270017"/>
            <a:ext cx="694603" cy="68221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AMS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C4C41C-FB05-4798-B8A7-17C24715238C}"/>
              </a:ext>
            </a:extLst>
          </p:cNvPr>
          <p:cNvGrpSpPr/>
          <p:nvPr/>
        </p:nvGrpSpPr>
        <p:grpSpPr>
          <a:xfrm>
            <a:off x="2245183" y="4334058"/>
            <a:ext cx="950606" cy="853294"/>
            <a:chOff x="5537315" y="1251938"/>
            <a:chExt cx="1648023" cy="1592013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BBA4FD76-F2AA-4F24-982D-52E8BD942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7315" y="1251938"/>
              <a:ext cx="1072989" cy="1014463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589956E-D35B-408C-8F4F-6BD7FB89EFBB}"/>
                </a:ext>
              </a:extLst>
            </p:cNvPr>
            <p:cNvSpPr txBox="1"/>
            <p:nvPr/>
          </p:nvSpPr>
          <p:spPr>
            <a:xfrm>
              <a:off x="6005152" y="2197945"/>
              <a:ext cx="1180186" cy="646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dirty="0">
                  <a:solidFill>
                    <a:srgbClr val="014FA4"/>
                  </a:solidFill>
                  <a:latin typeface="Century Gothic" panose="020B0502020202020204" pitchFamily="34" charset="0"/>
                </a:rPr>
                <a:t>I.T. SYSTEM</a:t>
              </a:r>
            </a:p>
          </p:txBody>
        </p:sp>
      </p:grpSp>
      <p:sp>
        <p:nvSpPr>
          <p:cNvPr id="70" name="Rectangle 69"/>
          <p:cNvSpPr/>
          <p:nvPr/>
        </p:nvSpPr>
        <p:spPr>
          <a:xfrm>
            <a:off x="3201629" y="4781184"/>
            <a:ext cx="1020615" cy="329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smtClean="0">
                <a:solidFill>
                  <a:sysClr val="windowText" lastClr="000000"/>
                </a:solidFill>
              </a:rPr>
              <a:t>Cost Center Master</a:t>
            </a:r>
            <a:endParaRPr lang="en-US" sz="800" dirty="0">
              <a:solidFill>
                <a:sysClr val="windowText" lastClr="0000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252574" y="4472918"/>
            <a:ext cx="822894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3 AM (Synchronize)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AC4C41C-FB05-4798-B8A7-17C24715238C}"/>
              </a:ext>
            </a:extLst>
          </p:cNvPr>
          <p:cNvGrpSpPr/>
          <p:nvPr/>
        </p:nvGrpSpPr>
        <p:grpSpPr>
          <a:xfrm>
            <a:off x="464037" y="4444329"/>
            <a:ext cx="728548" cy="540156"/>
            <a:chOff x="5560885" y="944433"/>
            <a:chExt cx="1848039" cy="1537244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BA4FD76-F2AA-4F24-982D-52E8BD942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0885" y="944433"/>
              <a:ext cx="1072989" cy="1014462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589956E-D35B-408C-8F4F-6BD7FB89EFBB}"/>
                </a:ext>
              </a:extLst>
            </p:cNvPr>
            <p:cNvSpPr txBox="1"/>
            <p:nvPr/>
          </p:nvSpPr>
          <p:spPr>
            <a:xfrm>
              <a:off x="6028719" y="1890439"/>
              <a:ext cx="1380205" cy="591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rgbClr val="014FA4"/>
                  </a:solidFill>
                  <a:latin typeface="Century Gothic" panose="020B0502020202020204" pitchFamily="34" charset="0"/>
                </a:rPr>
                <a:t>PCORE</a:t>
              </a:r>
            </a:p>
          </p:txBody>
        </p:sp>
      </p:grpSp>
      <p:sp>
        <p:nvSpPr>
          <p:cNvPr id="82" name="Rectangle 81"/>
          <p:cNvSpPr/>
          <p:nvPr/>
        </p:nvSpPr>
        <p:spPr>
          <a:xfrm>
            <a:off x="1192585" y="4784157"/>
            <a:ext cx="1016908" cy="3261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smtClean="0">
                <a:solidFill>
                  <a:sysClr val="windowText" lastClr="000000"/>
                </a:solidFill>
              </a:rPr>
              <a:t>Cost Center Master</a:t>
            </a:r>
            <a:endParaRPr lang="en-US" sz="800" dirty="0">
              <a:solidFill>
                <a:sysClr val="windowText" lastClr="000000"/>
              </a:solidFill>
            </a:endParaRPr>
          </a:p>
        </p:txBody>
      </p:sp>
      <p:cxnSp>
        <p:nvCxnSpPr>
          <p:cNvPr id="83" name="Straight Arrow Connector 82"/>
          <p:cNvCxnSpPr>
            <a:stCxn id="68" idx="3"/>
            <a:endCxn id="66" idx="2"/>
          </p:cNvCxnSpPr>
          <p:nvPr/>
        </p:nvCxnSpPr>
        <p:spPr>
          <a:xfrm>
            <a:off x="2864100" y="4605926"/>
            <a:ext cx="1518160" cy="51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090600" y="4407595"/>
            <a:ext cx="8228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12 AM </a:t>
            </a:r>
          </a:p>
          <a:p>
            <a:pPr algn="ctr"/>
            <a:r>
              <a:rPr lang="en-US" sz="600" b="1" dirty="0">
                <a:solidFill>
                  <a:srgbClr val="FF0000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(Synchronize)</a:t>
            </a:r>
          </a:p>
        </p:txBody>
      </p:sp>
      <p:cxnSp>
        <p:nvCxnSpPr>
          <p:cNvPr id="85" name="Straight Arrow Connector 84"/>
          <p:cNvCxnSpPr>
            <a:stCxn id="73" idx="3"/>
            <a:endCxn id="68" idx="1"/>
          </p:cNvCxnSpPr>
          <p:nvPr/>
        </p:nvCxnSpPr>
        <p:spPr>
          <a:xfrm flipV="1">
            <a:off x="887039" y="4605926"/>
            <a:ext cx="1358144" cy="166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5" y="4501456"/>
            <a:ext cx="230038" cy="2319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0844" y="754827"/>
            <a:ext cx="6584672" cy="257519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100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1800</TotalTime>
  <Words>1065</Words>
  <Application>Microsoft Office PowerPoint</Application>
  <PresentationFormat>On-screen Show (4:3)</PresentationFormat>
  <Paragraphs>373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Century Gothic</vt:lpstr>
      <vt:lpstr>メイリオ</vt:lpstr>
      <vt:lpstr>Meiryo UI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Flow (Overview)</dc:title>
  <dc:creator>Isaac Jacob Dichoson</dc:creator>
  <cp:lastModifiedBy>Isaac Jacob Dichoson</cp:lastModifiedBy>
  <cp:revision>145</cp:revision>
  <dcterms:created xsi:type="dcterms:W3CDTF">2018-06-26T23:09:38Z</dcterms:created>
  <dcterms:modified xsi:type="dcterms:W3CDTF">2019-09-30T08:30:47Z</dcterms:modified>
</cp:coreProperties>
</file>